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770" r:id="rId2"/>
    <p:sldId id="1225" r:id="rId3"/>
    <p:sldId id="1094" r:id="rId4"/>
    <p:sldId id="326" r:id="rId5"/>
    <p:sldId id="320" r:id="rId6"/>
    <p:sldId id="259" r:id="rId7"/>
    <p:sldId id="1231" r:id="rId8"/>
    <p:sldId id="1070" r:id="rId9"/>
    <p:sldId id="291" r:id="rId10"/>
    <p:sldId id="1097" r:id="rId11"/>
    <p:sldId id="536" r:id="rId12"/>
    <p:sldId id="537" r:id="rId13"/>
    <p:sldId id="613" r:id="rId14"/>
    <p:sldId id="1081" r:id="rId15"/>
    <p:sldId id="283" r:id="rId16"/>
    <p:sldId id="1075" r:id="rId17"/>
    <p:sldId id="1232" r:id="rId18"/>
    <p:sldId id="352" r:id="rId19"/>
    <p:sldId id="591" r:id="rId20"/>
    <p:sldId id="1098" r:id="rId21"/>
    <p:sldId id="1099" r:id="rId22"/>
    <p:sldId id="1100" r:id="rId23"/>
    <p:sldId id="506" r:id="rId24"/>
    <p:sldId id="1188" r:id="rId25"/>
    <p:sldId id="1189" r:id="rId26"/>
    <p:sldId id="1190" r:id="rId27"/>
    <p:sldId id="1191" r:id="rId28"/>
    <p:sldId id="1192" r:id="rId29"/>
    <p:sldId id="955" r:id="rId30"/>
    <p:sldId id="956" r:id="rId31"/>
    <p:sldId id="1227" r:id="rId32"/>
    <p:sldId id="1187" r:id="rId33"/>
    <p:sldId id="1236" r:id="rId34"/>
    <p:sldId id="336" r:id="rId3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7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6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268EB-48B8-4031-9532-6BF98EDE8161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AB94C9-CBD2-44D2-8958-77D2D1F5C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8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AD5033-5164-AEF3-731D-65F714B3A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4A047B1-3E4E-FDB5-DD7F-32442880F1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E6EBDB-28B7-1716-EFBE-0A610C922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B57DD-F439-4B88-B443-D69FFE148A37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A8F5BF-8B65-D9C2-57B6-4F78D23A9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B8B149-5BE7-E9AB-75A8-B41036A33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F0F5-7361-40A7-AF40-6D90CDE03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187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17C127-6FCB-2692-ED0B-F5C76D54F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21B7C3C-BB67-A92E-520C-B9F39FC98C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59AC54-7716-0BAB-F1C4-9B463254B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B57DD-F439-4B88-B443-D69FFE148A37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2CB9F3-ED14-C60A-07DB-A6116E44E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4DC651-A4B1-2D6F-8105-50ED0E279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F0F5-7361-40A7-AF40-6D90CDE03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110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03D4862-94C4-9DF9-5228-7A1D86F753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40CE557-DF4A-20F6-F0F6-DD00BB872A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4A6A8C-27A4-16AB-F424-95E6E3FAE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B57DD-F439-4B88-B443-D69FFE148A37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45185E-FC4C-0F14-50A9-15E19EB21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4FA117-CDB1-37F9-2209-FE9818309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F0F5-7361-40A7-AF40-6D90CDE03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69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C54AAC-A896-7AE5-9749-963A85872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24A912-100B-0CC5-AF6B-8BD26C7ED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D5A708-E6AE-E8B3-9F1E-246556475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B57DD-F439-4B88-B443-D69FFE148A37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73531A-6BD0-4AED-EF38-47BB588C5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A2B81E-3B52-A1B2-8817-7120194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F0F5-7361-40A7-AF40-6D90CDE03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537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DECFC1-5EE7-B037-508A-D499CA77F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523C15-C4BE-C021-CEBF-C867A880F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6338AF-FA5B-7477-295C-5B92812E1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B57DD-F439-4B88-B443-D69FFE148A37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06B5DF-A842-1951-42A2-45EFE76B0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AC0A1B-D4FA-3D01-E393-8535FAC56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F0F5-7361-40A7-AF40-6D90CDE03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016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03F66D-2AC7-F329-4808-E749FC75B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141129-CF72-A525-BC6C-BAA09D2EBB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E5CE498-1846-B2CC-1212-3A0664F8B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E90C17D-21BD-65A0-F774-6F4B917B8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B57DD-F439-4B88-B443-D69FFE148A37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07B2A3F-FE9E-852A-C6AF-FFB37FC39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EA747F5-36AA-483F-C407-292B38FF5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F0F5-7361-40A7-AF40-6D90CDE03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998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741225-479D-36F8-8C71-3C4F61C35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BC6588-1F90-7365-8A41-A542A260E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E1C4B7D-C5AD-5026-F7C2-7C5DBC3CEA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3CF07C9-8D33-C4DB-679C-C5360EA94C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7B9DDF9-8497-7126-FE00-51F3F0B72C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1A6B256-DD9C-1CB1-6D1F-C5EA24D4F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B57DD-F439-4B88-B443-D69FFE148A37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BD57970-7433-D9D8-4ED7-6FAE2C50E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5446111-D69A-9F7A-A766-ECC5D63B8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F0F5-7361-40A7-AF40-6D90CDE03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015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59EA49-A30F-73A9-594E-75CE8DEB7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BEE9521-FB82-8CE7-4873-788A53DC8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B57DD-F439-4B88-B443-D69FFE148A37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CAAFCD-021B-5E6A-8954-174C7CC78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B6E0B65-6764-5B14-8C08-BBA6A4B0A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F0F5-7361-40A7-AF40-6D90CDE03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196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A0CEACF-56A1-BF3A-68A2-1897991BE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B57DD-F439-4B88-B443-D69FFE148A37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D237931-3150-BA1E-938E-126FC31A6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1614903-E319-DE33-DB4A-C7681ECD1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F0F5-7361-40A7-AF40-6D90CDE03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664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51C37C-4346-6414-F4D8-ED2817656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A50D30-6AD4-A804-B8CF-6B1BA8D37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58740F6-D92D-055C-909E-A852B40013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4E8F4AF-FA31-7C91-04CA-49C3813B0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B57DD-F439-4B88-B443-D69FFE148A37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7F8BDC0-F8B6-A40F-AE11-655CAD6CF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09BA847-155E-02B8-BE41-D33BB495F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F0F5-7361-40A7-AF40-6D90CDE03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0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D36670-9750-CC20-4602-8FB013EA7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0DF3C09-0437-52EC-B9E2-28FFC1EA58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8EB0AF2-E9BB-241F-8D6D-0E2D4D41A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5B2329-DAC1-65DB-E225-7B24A9D76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B57DD-F439-4B88-B443-D69FFE148A37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0878951-E151-6AC9-0F61-1033C412E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D81D5A-62C1-DBB0-968E-1E1917294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F0F5-7361-40A7-AF40-6D90CDE03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170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40B256-84F5-4FE0-F8FA-D8991BA1A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37CC9B0-910D-B10D-1C8B-1D71F41B10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D7AA96-FB96-6ACB-68C8-3439B8CD89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B57DD-F439-4B88-B443-D69FFE148A37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F564E6-B7ED-153F-13F0-1185C1FE38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37EC3E-55A8-1094-863F-1E8F6B4F54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5F0F5-7361-40A7-AF40-6D90CDE03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00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8678876990133504E1CE4A6A72ACF519A9D73A2E170601F786B5436A46172E557BFF51C4EF0007CD175A45754Ax1h7M" TargetMode="External"/><Relationship Id="rId2" Type="http://schemas.openxmlformats.org/officeDocument/2006/relationships/hyperlink" Target="consultantplus://offline/ref=1635975B66B647AFACBA336C8CC52B0EBB2210973CA5552FFD872A0E3C037FFB8D5AE21FBA0902D6F2E1D27BCF90E024931C2B39121BC8Z2h0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01FEFBF327601C8BFAD690D9284077F41BC81C61103DB5B6B8BC02E11FE7ED323FE4500D71D1B34DIFpBI" TargetMode="External"/><Relationship Id="rId2" Type="http://schemas.openxmlformats.org/officeDocument/2006/relationships/hyperlink" Target="consultantplus://offline/ref=01FEFBF327601C8BFAD69DCA3D4077F41CC5196C103EB5B6B8BC02E11FE7ED323FE4500D71D1B24EIFpC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consultantplus://offline/ref=01FEFBF327601C8BFAD681C03C4077F419C4146F4460EAEDE5EB0BEB48A0A26B7DA05D0A76IDp7I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01FEFBF327601C8BFAD69DCA3D4077F41DCC1C65143FB5B6B8BC02E11FE7ED323FE4500D70D3IBp7I" TargetMode="External"/><Relationship Id="rId2" Type="http://schemas.openxmlformats.org/officeDocument/2006/relationships/hyperlink" Target="consultantplus://offline/ref=01FEFBF327601C8BFAD69DCA3D4077F41DCC1C65143FB5B6B8BC02E11FE7ED323FE4500D71D1B24CIFpEI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FDAB3542A50EEA3FB90B1716F741F1028A4B00A9EFF451B4815EA66E3AE7F20510F96695541816EC40CD067B4FFEF9E15920A506AAB04749vFc6Q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97B19C9B4B7DE18DCEFABE090B8045ED02A70F9D3B7A8ED362E8D8701F478299EEC4478BA3B04A53B867253A5F7174E1EA15FA1283B3X9K0P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>
            <a:extLst>
              <a:ext uri="{FF2B5EF4-FFF2-40B4-BE49-F238E27FC236}">
                <a16:creationId xmlns:a16="http://schemas.microsoft.com/office/drawing/2014/main" id="{212E3F39-2425-6340-ABBD-678EB26E7A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8539" y="115888"/>
            <a:ext cx="10776857" cy="1657350"/>
          </a:xfrm>
        </p:spPr>
        <p:txBody>
          <a:bodyPr/>
          <a:lstStyle/>
          <a:p>
            <a:pPr algn="ctr"/>
            <a:r>
              <a:rPr lang="ru-RU" alt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ВОПРОСЫ ПРИМЕНЕНИЯ ТРУДОВОГО ЗАКОНОДАТЕЛЬСТВА </a:t>
            </a:r>
            <a:br>
              <a:rPr lang="ru-RU" alt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СУДЕБНАЯ ПРАКТИКА</a:t>
            </a:r>
          </a:p>
        </p:txBody>
      </p:sp>
      <p:sp>
        <p:nvSpPr>
          <p:cNvPr id="4099" name="Объект 2">
            <a:extLst>
              <a:ext uri="{FF2B5EF4-FFF2-40B4-BE49-F238E27FC236}">
                <a16:creationId xmlns:a16="http://schemas.microsoft.com/office/drawing/2014/main" id="{645DD2A3-C529-4C57-79E2-03F7E8DAE9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46449" y="2239347"/>
            <a:ext cx="10627567" cy="4245430"/>
          </a:xfrm>
        </p:spPr>
        <p:txBody>
          <a:bodyPr/>
          <a:lstStyle/>
          <a:p>
            <a:pPr marL="0" indent="0" algn="ctr">
              <a:buNone/>
            </a:pPr>
            <a:endParaRPr lang="ru-RU" altLang="ru-RU" b="1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ct val="0"/>
              </a:spcBef>
              <a:buNone/>
            </a:pPr>
            <a:r>
              <a:rPr lang="ru-RU" alt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Куренной Александр Михайлович,</a:t>
            </a:r>
            <a:br>
              <a:rPr lang="ru-RU" alt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д.ю.н</a:t>
            </a:r>
            <a:r>
              <a:rPr lang="ru-RU" alt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профессор,</a:t>
            </a:r>
            <a:br>
              <a:rPr lang="ru-RU" alt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зав.кафедрой</a:t>
            </a:r>
            <a:r>
              <a:rPr lang="ru-RU" alt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трудового права</a:t>
            </a:r>
            <a:br>
              <a:rPr lang="ru-RU" alt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Юридического факультета</a:t>
            </a:r>
            <a:br>
              <a:rPr lang="ru-RU" alt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МГУ имени М.В. Ломоносова, </a:t>
            </a:r>
          </a:p>
          <a:p>
            <a:pPr marL="0" indent="0" algn="r">
              <a:spcBef>
                <a:spcPct val="0"/>
              </a:spcBef>
              <a:buNone/>
            </a:pPr>
            <a:r>
              <a:rPr lang="ru-RU" alt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Заслуженный юрист РФ</a:t>
            </a:r>
          </a:p>
          <a:p>
            <a:pPr marL="0" indent="0" algn="r">
              <a:spcBef>
                <a:spcPct val="0"/>
              </a:spcBef>
              <a:buNone/>
            </a:pPr>
            <a:endParaRPr lang="ru-RU" altLang="ru-RU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alt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Сентябрь</a:t>
            </a:r>
            <a:r>
              <a:rPr lang="en-US" alt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- 202</a:t>
            </a:r>
            <a:r>
              <a:rPr lang="ru-RU" alt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0" indent="0">
              <a:buNone/>
            </a:pPr>
            <a:endParaRPr lang="ru-RU" alt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274" y="140677"/>
            <a:ext cx="11602026" cy="62443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 ТРУДОВОГО ЗАКОНОДАТЕЛЬСТВА</a:t>
            </a:r>
            <a:b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u="sng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(правового регулирования /</a:t>
            </a:r>
            <a:r>
              <a:rPr lang="ru-RU" sz="2400" b="1" i="1" u="sng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ПРТО/</a:t>
            </a:r>
            <a:r>
              <a:rPr lang="ru-RU" sz="2400" b="1" i="1" u="sng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2400" i="1" u="sng" dirty="0">
              <a:solidFill>
                <a:srgbClr val="C0000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274" y="923731"/>
            <a:ext cx="11602027" cy="5681255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   </a:t>
            </a:r>
            <a:r>
              <a:rPr lang="ru-RU" sz="5500" b="1" dirty="0">
                <a:solidFill>
                  <a:srgbClr val="FF0000"/>
                </a:solidFill>
                <a:highlight>
                  <a:srgbClr val="00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Значение </a:t>
            </a:r>
            <a:r>
              <a:rPr lang="ru-RU" sz="5500" b="1" u="sng" dirty="0">
                <a:solidFill>
                  <a:srgbClr val="FF0000"/>
                </a:solidFill>
                <a:highlight>
                  <a:srgbClr val="00FFFF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ОБЩЕЙ части</a:t>
            </a:r>
            <a:r>
              <a:rPr lang="ru-RU" sz="5500" b="1" dirty="0">
                <a:solidFill>
                  <a:srgbClr val="FF0000"/>
                </a:solidFill>
                <a:highlight>
                  <a:srgbClr val="00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 трудового права</a:t>
            </a:r>
            <a:r>
              <a:rPr lang="ru-RU" sz="5500" b="1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  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3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800" b="1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   </a:t>
            </a:r>
            <a:r>
              <a:rPr lang="ru-RU" sz="4400" b="1" u="sng" dirty="0">
                <a:solidFill>
                  <a:srgbClr val="FF0000"/>
                </a:solidFill>
                <a:highlight>
                  <a:srgbClr val="00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ЦЕЛИ</a:t>
            </a:r>
            <a:r>
              <a:rPr lang="ru-RU" sz="4400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400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трудового   законодательства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sz="4400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   государственных </a:t>
            </a:r>
            <a:r>
              <a:rPr lang="ru-RU" sz="4400" b="1" u="sng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гарантий</a:t>
            </a:r>
            <a:r>
              <a:rPr lang="ru-RU" sz="4400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трудовых прав и свобод граждан</a:t>
            </a:r>
            <a:r>
              <a:rPr lang="ru-RU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sz="4400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благоприятных </a:t>
            </a:r>
            <a:r>
              <a:rPr lang="ru-RU" sz="4400" b="1" u="sng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труда</a:t>
            </a:r>
            <a:r>
              <a:rPr lang="ru-RU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sz="4400" b="1" u="sng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защита</a:t>
            </a:r>
            <a:r>
              <a:rPr lang="ru-RU" sz="4400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прав и интересов </a:t>
            </a:r>
            <a:r>
              <a:rPr lang="ru-RU" sz="4400" b="1" u="sng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r>
              <a:rPr lang="ru-RU" sz="4400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и   </a:t>
            </a:r>
            <a:r>
              <a:rPr lang="ru-RU" sz="4400" b="1" u="sng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работодателей</a:t>
            </a:r>
            <a:r>
              <a:rPr lang="ru-RU" sz="4400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4400" dirty="0">
              <a:solidFill>
                <a:srgbClr val="00206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4400" b="1" u="sng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4400" b="1" u="sng" dirty="0">
                <a:solidFill>
                  <a:srgbClr val="FF0000"/>
                </a:solidFill>
                <a:highlight>
                  <a:srgbClr val="00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ЗАДАЧИ</a:t>
            </a:r>
            <a:r>
              <a:rPr lang="ru-RU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 необходимых правовых условий для достижения </a:t>
            </a:r>
            <a:r>
              <a:rPr lang="ru-RU" sz="4400" b="1" i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ОПТИМАЛЬНОГО   СОГЛАСОВАНИЯ   ИНТЕРЕСОВ</a:t>
            </a:r>
            <a:r>
              <a:rPr lang="ru-RU" sz="44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сторон  трудовых  отношений,   интересов   государства,  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правовое регулирование </a:t>
            </a:r>
            <a:r>
              <a:rPr lang="ru-RU" sz="44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трудовых отношений и   иных непосредственно связанных с ними отношений  (</a:t>
            </a:r>
            <a:r>
              <a:rPr lang="ru-RU" sz="4400" b="1" i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ИНСО</a:t>
            </a:r>
            <a:r>
              <a:rPr lang="ru-RU" sz="44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40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Сегодня круг отношений, входящих в предмет ТП, </a:t>
            </a:r>
            <a:r>
              <a:rPr lang="ru-RU" sz="40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определен </a:t>
            </a:r>
            <a:r>
              <a:rPr lang="ru-RU" sz="4000" b="1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законодательном уровне</a:t>
            </a:r>
            <a:r>
              <a:rPr lang="ru-RU" sz="40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Практически </a:t>
            </a:r>
            <a:r>
              <a:rPr lang="ru-RU" sz="4000" b="1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ст.1 ТК </a:t>
            </a:r>
            <a:r>
              <a:rPr lang="ru-RU" sz="40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четко определяет </a:t>
            </a:r>
            <a:r>
              <a:rPr lang="ru-RU" sz="4000" b="1" u="sng" dirty="0">
                <a:solidFill>
                  <a:srgbClr val="7030A0"/>
                </a:solidFill>
                <a:highlight>
                  <a:srgbClr val="00FFFF"/>
                </a:highlight>
                <a:latin typeface="Arial Black" panose="020B0A04020102020204" pitchFamily="34" charset="0"/>
                <a:ea typeface="Times New Roman" panose="02020603050405020304" pitchFamily="18" charset="0"/>
              </a:rPr>
              <a:t>ПРЕДМЕТ</a:t>
            </a:r>
            <a:r>
              <a:rPr lang="ru-RU" sz="4000" b="1" u="sng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трудового права</a:t>
            </a:r>
            <a:r>
              <a:rPr lang="ru-RU" sz="40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относя к нему </a:t>
            </a:r>
            <a:r>
              <a:rPr lang="ru-RU" sz="4000" b="1" i="1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помимо</a:t>
            </a:r>
            <a:r>
              <a:rPr lang="ru-RU" sz="4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собственно </a:t>
            </a:r>
            <a:r>
              <a:rPr lang="ru-RU" sz="4000" b="1" u="sng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ТРУДОВЫХ ОТНОШЕНИЙ</a:t>
            </a:r>
            <a:r>
              <a:rPr lang="ru-RU" sz="40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4000" b="1" u="sng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ИНЫЕ</a:t>
            </a:r>
            <a:r>
              <a:rPr lang="ru-RU" sz="40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непосредственно связанные с трудовыми </a:t>
            </a:r>
            <a:r>
              <a:rPr lang="ru-RU" sz="4000" b="1" dirty="0">
                <a:solidFill>
                  <a:srgbClr val="7030A0"/>
                </a:solidFill>
                <a:highlight>
                  <a:srgbClr val="00FF00"/>
                </a:highlight>
                <a:latin typeface="Arial Black" panose="020B0A04020102020204" pitchFamily="34" charset="0"/>
                <a:ea typeface="Times New Roman" panose="02020603050405020304" pitchFamily="18" charset="0"/>
              </a:rPr>
              <a:t>/</a:t>
            </a:r>
            <a:r>
              <a:rPr lang="ru-RU" sz="4000" b="1" i="1" u="sng" dirty="0">
                <a:solidFill>
                  <a:srgbClr val="C00000"/>
                </a:solidFill>
                <a:highlight>
                  <a:srgbClr val="00FF00"/>
                </a:highlight>
                <a:latin typeface="Arial Black" panose="020B0A04020102020204" pitchFamily="34" charset="0"/>
                <a:ea typeface="Times New Roman" panose="02020603050405020304" pitchFamily="18" charset="0"/>
              </a:rPr>
              <a:t>ИНСО</a:t>
            </a:r>
            <a:r>
              <a:rPr lang="ru-RU" sz="4000" b="1" dirty="0">
                <a:solidFill>
                  <a:srgbClr val="7030A0"/>
                </a:solidFill>
                <a:highlight>
                  <a:srgbClr val="00FF00"/>
                </a:highlight>
                <a:latin typeface="Arial Black" panose="020B0A04020102020204" pitchFamily="34" charset="0"/>
                <a:ea typeface="Times New Roman" panose="02020603050405020304" pitchFamily="18" charset="0"/>
              </a:rPr>
              <a:t>/</a:t>
            </a:r>
            <a:r>
              <a:rPr lang="ru-RU" sz="40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производные от них общественные отношения. Подобного рода отношения образуют целую </a:t>
            </a:r>
            <a:r>
              <a:rPr lang="ru-RU" sz="4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СИСТЕМУ</a:t>
            </a:r>
            <a:r>
              <a:rPr lang="ru-RU" sz="40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составные части которой характеризуют различные аспекты применения </a:t>
            </a:r>
            <a:r>
              <a:rPr lang="ru-RU" sz="4000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наемного труда</a:t>
            </a:r>
            <a:r>
              <a:rPr lang="ru-RU" sz="40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в целом же они составляют основу общественной организации труда (иные отношения непосредственно связанные с трудовыми /ИНСО/)</a:t>
            </a: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282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5105" y="230820"/>
            <a:ext cx="11345663" cy="604449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ПРАВА  - важнейшая правовая категория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5105" y="914400"/>
            <a:ext cx="11248010" cy="57127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7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Это</a:t>
            </a:r>
            <a:r>
              <a:rPr lang="ru-RU" sz="2700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руководящие положения (</a:t>
            </a:r>
            <a:r>
              <a:rPr lang="ru-RU" sz="27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идеи</a:t>
            </a:r>
            <a:r>
              <a:rPr lang="ru-RU" sz="27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7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b="1" i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исходные начала, выражающие сущность и социальное назначение права. </a:t>
            </a:r>
            <a:endParaRPr lang="ru-RU" sz="2700" dirty="0">
              <a:solidFill>
                <a:srgbClr val="7030A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700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</a:t>
            </a:r>
            <a:r>
              <a:rPr lang="ru-RU" sz="2700" b="1" u="sng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пронизывают</a:t>
            </a:r>
            <a:r>
              <a:rPr lang="ru-RU" sz="2700" u="sng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правовые нормы</a:t>
            </a:r>
            <a:r>
              <a:rPr lang="ru-RU" sz="2700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являются </a:t>
            </a:r>
            <a:r>
              <a:rPr lang="ru-RU" sz="27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стержнем</a:t>
            </a:r>
            <a:r>
              <a:rPr lang="ru-RU" sz="2700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всей </a:t>
            </a:r>
            <a:r>
              <a:rPr lang="ru-RU" sz="27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права</a:t>
            </a:r>
            <a:r>
              <a:rPr lang="ru-RU" sz="2700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700" dirty="0">
              <a:solidFill>
                <a:srgbClr val="7030A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700" b="1" u="sng" dirty="0">
                <a:solidFill>
                  <a:srgbClr val="7030A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КЛАССИФИКАЦИЯ </a:t>
            </a:r>
            <a:r>
              <a:rPr lang="ru-RU" sz="2700" b="1" u="sng" dirty="0">
                <a:solidFill>
                  <a:srgbClr val="7030A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(ВИДЫ)</a:t>
            </a:r>
            <a:r>
              <a:rPr lang="ru-RU" sz="2700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правовых принципов: </a:t>
            </a:r>
            <a:r>
              <a:rPr lang="ru-RU" sz="2700" b="1" i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общеправовые, межотраслевые</a:t>
            </a:r>
            <a:r>
              <a:rPr lang="ru-RU" sz="2700" b="1" i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b="1" i="1" u="sng" dirty="0">
                <a:solidFill>
                  <a:srgbClr val="C00000"/>
                </a:solidFill>
                <a:highlight>
                  <a:srgbClr val="00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отраслевые</a:t>
            </a:r>
            <a:r>
              <a:rPr lang="ru-RU" sz="2700" b="1" i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b="1" i="1" dirty="0">
                <a:solidFill>
                  <a:srgbClr val="C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внутриотраслевые </a:t>
            </a:r>
            <a:r>
              <a:rPr lang="ru-RU" sz="2700" b="1" i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(принципы институтов).</a:t>
            </a:r>
          </a:p>
          <a:p>
            <a:pPr marL="0" indent="0">
              <a:buNone/>
            </a:pPr>
            <a:endParaRPr lang="ru-RU" sz="1800" b="1" i="1" dirty="0">
              <a:solidFill>
                <a:srgbClr val="FF0000"/>
              </a:solidFill>
              <a:highlight>
                <a:srgbClr val="00FF00"/>
              </a:highlight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725" b="1" i="1" dirty="0">
                <a:solidFill>
                  <a:srgbClr val="FF0000"/>
                </a:solidFill>
                <a:highlight>
                  <a:srgbClr val="00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По способу закрепления:  </a:t>
            </a:r>
          </a:p>
          <a:p>
            <a:r>
              <a:rPr lang="ru-RU" sz="1725" b="1" dirty="0">
                <a:solidFill>
                  <a:srgbClr val="C0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прямо закрепленные; </a:t>
            </a:r>
          </a:p>
          <a:p>
            <a:r>
              <a:rPr lang="ru-RU" sz="1725" b="1" dirty="0">
                <a:solidFill>
                  <a:srgbClr val="C0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закрепленные методом косвенной фиксации</a:t>
            </a:r>
          </a:p>
          <a:p>
            <a:pPr marL="0" indent="0">
              <a:buNone/>
            </a:pPr>
            <a:endParaRPr lang="ru-RU" sz="1500" b="1" dirty="0">
              <a:solidFill>
                <a:srgbClr val="C00000"/>
              </a:solidFill>
              <a:highlight>
                <a:srgbClr val="00FFFF"/>
              </a:highlight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b="1" i="1" dirty="0">
              <a:solidFill>
                <a:srgbClr val="FF0000"/>
              </a:solidFill>
              <a:highlight>
                <a:srgbClr val="00FF00"/>
              </a:highlight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300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2FA400-1FFA-4B27-863E-4709AB56E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86" y="149470"/>
            <a:ext cx="11185864" cy="677008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ПРАКТИЧЕСКОЕ ЗНАЧЕНИЕ  ПРИНЦИПОВ ПРАВА</a:t>
            </a:r>
            <a:br>
              <a:rPr lang="ru-RU" sz="33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541231-1130-4EF5-BBB8-DAD61643A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086" y="1019908"/>
            <a:ext cx="11416683" cy="551849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ПРИНЦИПЫ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имеют </a:t>
            </a:r>
            <a:r>
              <a:rPr lang="ru-RU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только и </a:t>
            </a:r>
            <a:r>
              <a:rPr lang="ru-RU" sz="24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даже не столько</a:t>
            </a:r>
            <a:r>
              <a:rPr lang="ru-RU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теоретическое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Они важны, прежде всего, в </a:t>
            </a:r>
            <a:r>
              <a:rPr lang="ru-RU" sz="2400" b="1" dirty="0">
                <a:solidFill>
                  <a:srgbClr val="C0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практическом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плане, поскольку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</a:t>
            </a:r>
            <a:r>
              <a:rPr lang="ru-RU" sz="2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эффективным правовым средством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позволяющим решать одновременно ряд задач.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Главная </a:t>
            </a:r>
            <a:r>
              <a:rPr lang="ru-RU" sz="2400" b="1" i="1" u="sng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4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400" b="1" i="1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ПРАКТИЧЕСКОЕ ЗНАЧЕНИЕ</a:t>
            </a:r>
            <a:r>
              <a:rPr lang="ru-RU" sz="24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правовых принципов:</a:t>
            </a:r>
          </a:p>
          <a:p>
            <a:pPr algn="just"/>
            <a:r>
              <a:rPr lang="ru-RU" sz="24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400" b="1" u="sng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единства</a:t>
            </a:r>
            <a:r>
              <a:rPr lang="ru-RU" sz="24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правового регулирования</a:t>
            </a:r>
            <a:r>
              <a:rPr lang="ru-RU" sz="24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той или иной сфере общественных отношений,</a:t>
            </a:r>
          </a:p>
          <a:p>
            <a:pPr algn="just"/>
            <a:r>
              <a:rPr lang="ru-RU" sz="2400" b="1" u="sng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Уяснение смысла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законодательства и </a:t>
            </a:r>
            <a:r>
              <a:rPr lang="ru-RU" sz="2400" b="1" u="sng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его связи с экономикой, политикой и моралью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100" b="1" i="1" u="sng" dirty="0">
                <a:solidFill>
                  <a:srgbClr val="FF0000"/>
                </a:solidFill>
                <a:highlight>
                  <a:srgbClr val="00FFFF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ПРАВОТВОРЧЕСТВО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1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общей направленности и тенденций развития правовых систем и их частей</a:t>
            </a:r>
          </a:p>
          <a:p>
            <a:pPr algn="just"/>
            <a:r>
              <a:rPr lang="ru-RU" sz="2100" b="1" i="1" u="sng" dirty="0">
                <a:solidFill>
                  <a:srgbClr val="FF0000"/>
                </a:solidFill>
                <a:highlight>
                  <a:srgbClr val="00FFFF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ПРАВОПРИМЕНЕНИЕ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в применении норм и в решении вопросов, не урегулированных нормами права </a:t>
            </a:r>
            <a:r>
              <a:rPr lang="ru-RU" sz="2100" b="1" i="1" dirty="0">
                <a:solidFill>
                  <a:srgbClr val="C00000"/>
                </a:solidFill>
                <a:highlight>
                  <a:srgbClr val="00FFFF"/>
                </a:highlight>
                <a:latin typeface="Arial Black" panose="020B0A04020102020204" pitchFamily="34" charset="0"/>
              </a:rPr>
              <a:t>// </a:t>
            </a:r>
            <a:r>
              <a:rPr lang="en-US" sz="2100" b="1" i="1" dirty="0">
                <a:solidFill>
                  <a:srgbClr val="C00000"/>
                </a:solidFill>
                <a:highlight>
                  <a:srgbClr val="00FF00"/>
                </a:highlight>
                <a:latin typeface="Arial Black" panose="020B0A04020102020204" pitchFamily="34" charset="0"/>
              </a:rPr>
              <a:t>NB</a:t>
            </a:r>
            <a:r>
              <a:rPr lang="ru-RU" b="1" i="1" dirty="0">
                <a:solidFill>
                  <a:srgbClr val="C00000"/>
                </a:solidFill>
                <a:highlight>
                  <a:srgbClr val="00FF00"/>
                </a:highlight>
                <a:latin typeface="Arial Black" panose="020B0A04020102020204" pitchFamily="34" charset="0"/>
              </a:rPr>
              <a:t>: </a:t>
            </a:r>
            <a:r>
              <a:rPr lang="ru-RU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</a:t>
            </a:r>
            <a:r>
              <a:rPr lang="ru-RU" sz="21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отсутствия прямого указания</a:t>
            </a:r>
            <a:r>
              <a:rPr lang="ru-RU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вариант решения возникшей ситуации или проблемы, </a:t>
            </a:r>
            <a:r>
              <a:rPr lang="ru-RU" sz="2100" b="1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можно применять ПРИНЦИПЫ права</a:t>
            </a:r>
          </a:p>
        </p:txBody>
      </p:sp>
    </p:spTree>
    <p:extLst>
      <p:ext uri="{BB962C8B-B14F-4D97-AF65-F5344CB8AC3E}">
        <p14:creationId xmlns:p14="http://schemas.microsoft.com/office/powerpoint/2010/main" val="3307277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297B2D-3A2F-2E8C-FD74-6C7657FC0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309" y="142043"/>
            <a:ext cx="11656380" cy="949910"/>
          </a:xfrm>
        </p:spPr>
        <p:txBody>
          <a:bodyPr>
            <a:noAutofit/>
          </a:bodyPr>
          <a:lstStyle/>
          <a:p>
            <a:pPr algn="ctr"/>
            <a:br>
              <a:rPr lang="ru-RU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Georgia" panose="02040502050405020303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Georgia" panose="02040502050405020303" pitchFamily="18" charset="0"/>
                <a:cs typeface="Times New Roman" panose="02020603050405020304" pitchFamily="18" charset="0"/>
              </a:rPr>
              <a:t>Общая характеристика основных принципов трудового права </a:t>
            </a:r>
            <a:r>
              <a:rPr lang="ru-RU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Georgia" panose="02040502050405020303" pitchFamily="18" charset="0"/>
                <a:cs typeface="Times New Roman" panose="02020603050405020304" pitchFamily="18" charset="0"/>
              </a:rPr>
              <a:t>/</a:t>
            </a:r>
            <a:r>
              <a:rPr lang="ru-RU" sz="24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Georgia" panose="02040502050405020303" pitchFamily="18" charset="0"/>
                <a:cs typeface="Times New Roman" panose="02020603050405020304" pitchFamily="18" charset="0"/>
              </a:rPr>
              <a:t>ст.ст</a:t>
            </a:r>
            <a:r>
              <a:rPr lang="ru-RU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Georgia" panose="02040502050405020303" pitchFamily="18" charset="0"/>
                <a:cs typeface="Times New Roman" panose="02020603050405020304" pitchFamily="18" charset="0"/>
              </a:rPr>
              <a:t>. 37 и 30 </a:t>
            </a:r>
            <a:r>
              <a:rPr lang="ru-RU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00"/>
                </a:highlight>
                <a:latin typeface="Georgia" panose="02040502050405020303" pitchFamily="18" charset="0"/>
                <a:cs typeface="Times New Roman" panose="02020603050405020304" pitchFamily="18" charset="0"/>
              </a:rPr>
              <a:t>Конституции РФ</a:t>
            </a:r>
            <a:r>
              <a:rPr lang="ru-RU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Georgia" panose="02040502050405020303" pitchFamily="18" charset="0"/>
                <a:cs typeface="Times New Roman" panose="02020603050405020304" pitchFamily="18" charset="0"/>
              </a:rPr>
              <a:t>/</a:t>
            </a:r>
            <a:br>
              <a:rPr lang="ru-RU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Georgia" panose="02040502050405020303" pitchFamily="18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76F565-2313-88E9-3CA0-8B486A139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251" y="1305017"/>
            <a:ext cx="11185864" cy="51135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350" b="1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37 Конституции РФ</a:t>
            </a:r>
          </a:p>
          <a:p>
            <a:pPr marL="0" indent="0" algn="just">
              <a:buNone/>
            </a:pPr>
            <a:r>
              <a:rPr lang="ru-RU" sz="135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800" b="1" dirty="0">
                <a:solidFill>
                  <a:srgbClr val="FF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ТРУД СВОБОДЕН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имеет право свободно распоряжаться своими способностями к труду, выбирать род деятельности и профессию. </a:t>
            </a:r>
          </a:p>
          <a:p>
            <a:pPr marL="0" indent="0" algn="just">
              <a:buNone/>
            </a:pPr>
            <a:r>
              <a:rPr lang="ru-RU" sz="135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800" b="1" dirty="0">
                <a:solidFill>
                  <a:srgbClr val="FF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Принудительный труд запрещен.</a:t>
            </a:r>
          </a:p>
          <a:p>
            <a:pPr marL="0" indent="0" algn="just">
              <a:buNone/>
            </a:pPr>
            <a:r>
              <a:rPr lang="ru-RU" sz="135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имеет право на труд в условиях, отвечающих требованиям безопасности и гигиены, на вознаграждение за труд </a:t>
            </a:r>
            <a:r>
              <a:rPr lang="ru-RU" sz="1600" b="1" dirty="0">
                <a:solidFill>
                  <a:srgbClr val="FF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без какой бы то ни было дискриминации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не ниже установленного федеральным законом </a:t>
            </a:r>
            <a:r>
              <a:rPr lang="ru-RU" sz="1600" b="1" dirty="0">
                <a:solidFill>
                  <a:srgbClr val="C0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МРОТ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</a:t>
            </a:r>
            <a:r>
              <a:rPr lang="ru-RU" sz="1600" b="1" dirty="0">
                <a:solidFill>
                  <a:srgbClr val="FF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право на защиту от безработицы</a:t>
            </a:r>
            <a:r>
              <a:rPr lang="ru-RU" sz="1600" b="1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.</a:t>
            </a:r>
            <a:endParaRPr lang="ru-RU" sz="1600" b="1" dirty="0">
              <a:solidFill>
                <a:srgbClr val="FF0000"/>
              </a:solidFill>
              <a:latin typeface="Arial Black" panose="020B0A04020102020204" pitchFamily="34" charset="0"/>
              <a:cs typeface="Times New Roman" panose="02020603050405020304" pitchFamily="18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just">
              <a:buNone/>
            </a:pP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Признается </a:t>
            </a:r>
            <a:r>
              <a:rPr lang="ru-RU" sz="1600" b="1" u="sng" dirty="0">
                <a:solidFill>
                  <a:srgbClr val="FF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право на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и коллективные </a:t>
            </a:r>
            <a:r>
              <a:rPr lang="ru-RU" sz="1600" b="1" u="sng" dirty="0">
                <a:solidFill>
                  <a:srgbClr val="FF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трудовые споры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использованием установленных федеральным законом способов их разрешения, включая право на забастовку.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Каждый имеет </a:t>
            </a:r>
            <a:r>
              <a:rPr lang="ru-RU" sz="1600" b="1" dirty="0">
                <a:solidFill>
                  <a:srgbClr val="FF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право на отдых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u="sng" dirty="0">
                <a:solidFill>
                  <a:srgbClr val="7030A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Работающему по трудовому договору гарантируются</a:t>
            </a:r>
            <a:r>
              <a:rPr lang="ru-RU" sz="1800" b="1" dirty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установленные федеральным законом </a:t>
            </a:r>
            <a:r>
              <a:rPr lang="ru-RU" sz="16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рабочего времени, выходные и праздничные дни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оплачиваемый ежегодный </a:t>
            </a:r>
            <a:r>
              <a:rPr lang="ru-RU" sz="1600" b="1" u="sng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отпуск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1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600" b="1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30 Конституции РФ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Каждый имеет </a:t>
            </a:r>
            <a:r>
              <a:rPr lang="ru-RU" sz="1600" b="1" dirty="0">
                <a:solidFill>
                  <a:srgbClr val="FF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право на объединение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включая </a:t>
            </a:r>
            <a:r>
              <a:rPr lang="ru-RU" sz="16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право создавать </a:t>
            </a:r>
            <a:r>
              <a:rPr lang="ru-RU" sz="16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профессиональные союзы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для защиты своих интересов. Свобода деятельности общественных объединений гарантируется.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Никто не может быть принужден к вступлению в какое-либо объединение или пребыванию в нем.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4263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146" y="150920"/>
            <a:ext cx="11508276" cy="517295"/>
          </a:xfrm>
        </p:spPr>
        <p:txBody>
          <a:bodyPr>
            <a:noAutofit/>
          </a:bodyPr>
          <a:lstStyle/>
          <a:p>
            <a:pPr algn="ctr"/>
            <a:b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Высшие суды о регулирующем значении принципов трудового права</a:t>
            </a:r>
            <a:br>
              <a:rPr lang="ru-RU" sz="21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</a:br>
            <a:endParaRPr lang="ru-RU" sz="21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3064" y="870011"/>
            <a:ext cx="11709647" cy="5655075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 необходимость учета правовых принципов указывает </a:t>
            </a:r>
            <a:r>
              <a:rPr lang="ru-RU" b="1" u="sng" dirty="0">
                <a:solidFill>
                  <a:srgbClr val="FF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Верховный Суд РФ</a:t>
            </a:r>
            <a:r>
              <a:rPr lang="ru-RU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  постановлении Пленума Верховного Суда РФ от 17.03.2004 № 2 «О применении судами Российской Федерации Трудового кодекса Российской Федерации»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частности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u="sng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обращается внимание судов на </a:t>
            </a:r>
            <a:r>
              <a:rPr lang="ru-RU" b="1" u="sng" dirty="0">
                <a:solidFill>
                  <a:srgbClr val="FF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необходимость учета</a:t>
            </a:r>
            <a:r>
              <a:rPr lang="ru-RU" dirty="0">
                <a:solidFill>
                  <a:srgbClr val="FF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ru-RU" dirty="0">
              <a:solidFill>
                <a:srgbClr val="FF000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u="sng" dirty="0">
                <a:solidFill>
                  <a:srgbClr val="C0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общеправового</a:t>
            </a:r>
            <a:r>
              <a:rPr lang="ru-RU" dirty="0">
                <a:solidFill>
                  <a:srgbClr val="C0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C0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принципа</a:t>
            </a:r>
            <a:r>
              <a:rPr lang="ru-RU" dirty="0">
                <a:solidFill>
                  <a:srgbClr val="C0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r>
              <a:rPr lang="ru-RU" sz="3400" b="1" u="sng" dirty="0">
                <a:solidFill>
                  <a:srgbClr val="FF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недопустимости </a:t>
            </a:r>
            <a:r>
              <a:rPr lang="ru-RU" sz="3400" b="1" u="sng" dirty="0">
                <a:solidFill>
                  <a:srgbClr val="FF0000"/>
                </a:solidFill>
                <a:highlight>
                  <a:srgbClr val="00FFFF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злоупотребления правом</a:t>
            </a:r>
            <a:r>
              <a:rPr lang="ru-RU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и со стороны самих работников; </a:t>
            </a:r>
          </a:p>
          <a:p>
            <a:pPr marL="0" indent="0" algn="just">
              <a:buNone/>
            </a:pPr>
            <a:endParaRPr lang="ru-RU" dirty="0">
              <a:solidFill>
                <a:srgbClr val="C0000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u="sng" dirty="0">
                <a:solidFill>
                  <a:srgbClr val="C00000"/>
                </a:solidFill>
                <a:highlight>
                  <a:srgbClr val="00FFFF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конституционного</a:t>
            </a:r>
            <a:r>
              <a:rPr lang="ru-RU" b="1" dirty="0">
                <a:solidFill>
                  <a:srgbClr val="C00000"/>
                </a:solidFill>
                <a:highlight>
                  <a:srgbClr val="00FFFF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 принципа</a:t>
            </a:r>
            <a:r>
              <a:rPr lang="ru-RU" b="1" dirty="0">
                <a:solidFill>
                  <a:srgbClr val="C0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C00000"/>
                </a:solidFill>
                <a:highlight>
                  <a:srgbClr val="00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о равенстве всех перед законом и судом</a:t>
            </a:r>
            <a:r>
              <a:rPr lang="ru-RU" dirty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;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таких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>
                <a:solidFill>
                  <a:srgbClr val="C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общих принципов юридической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следовательно и дисциплинарной, </a:t>
            </a:r>
            <a:r>
              <a:rPr lang="ru-RU" b="1" u="sng" dirty="0">
                <a:solidFill>
                  <a:srgbClr val="C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ответственности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как </a:t>
            </a:r>
            <a:r>
              <a:rPr lang="ru-RU" b="1" u="sng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справедливость, равенство, соразмерность, законность, вина, гуманизм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(см. </a:t>
            </a:r>
            <a:r>
              <a:rPr lang="ru-RU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п.п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27, 29, 53  ППВС от 17.03.2004 № 2).</a:t>
            </a:r>
          </a:p>
          <a:p>
            <a:pPr marL="0" indent="0">
              <a:buNone/>
            </a:pP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установлении судом факта злоупотребления работником правом </a:t>
            </a:r>
            <a:r>
              <a:rPr lang="ru-RU" sz="2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 МОЖЕТ отказать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удовлетворении его иска о восстановлении на работе (изменив при этом по просьбе работника, уволенного в период временной нетрудоспособности, дату увольнения), </a:t>
            </a:r>
            <a:r>
              <a:rPr lang="ru-RU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поскольку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указанном случае </a:t>
            </a:r>
            <a:r>
              <a:rPr lang="ru-RU" sz="2800" b="1" u="sng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 НЕ ДОЛЖЕН ОТВЕЧАТЬ </a:t>
            </a:r>
            <a:r>
              <a:rPr lang="ru-RU" sz="28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неблагоприятные последствия, наступившие вследствие недобросовестных действий </a:t>
            </a:r>
            <a:r>
              <a:rPr lang="ru-RU" sz="2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стороны работника.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74238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indent="342900" algn="ctr"/>
            <a:r>
              <a:rPr lang="ru-RU" sz="2400" b="1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МЕСТО ТРУДОВОГО ПРАВА В СИСТЕМЕ РОССИЙСКОГО ПРАВА</a:t>
            </a:r>
            <a:b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ru-RU" sz="2400" b="1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ОТГРАНИЧЕНИЕ ЕГО ОТ СМЕЖНЫХ ОТРАСЛЕЙ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77375"/>
            <a:ext cx="10409808" cy="3888419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Гражданское право</a:t>
            </a:r>
          </a:p>
          <a:p>
            <a:r>
              <a:rPr lang="ru-RU" sz="32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Административное право</a:t>
            </a:r>
          </a:p>
          <a:p>
            <a:r>
              <a:rPr lang="ru-RU" sz="32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Гражданский процесс</a:t>
            </a:r>
          </a:p>
          <a:p>
            <a:r>
              <a:rPr lang="ru-RU" sz="32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Право социального обеспечения</a:t>
            </a:r>
          </a:p>
          <a:p>
            <a:r>
              <a:rPr lang="ru-RU" sz="32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Законодательство о занятости и трудоустройстве</a:t>
            </a:r>
          </a:p>
        </p:txBody>
      </p:sp>
    </p:spTree>
    <p:extLst>
      <p:ext uri="{BB962C8B-B14F-4D97-AF65-F5344CB8AC3E}">
        <p14:creationId xmlns:p14="http://schemas.microsoft.com/office/powerpoint/2010/main" val="12181843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48575" y="195308"/>
            <a:ext cx="11230252" cy="763479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2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ПРАКТИЧЕСКИЕ ВОПРОСЫ ОТГРАНИЧЕНИЯ ТРУДОВЫХ ДОГОВОРОВ </a:t>
            </a:r>
            <a:br>
              <a:rPr lang="ru-RU" sz="21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ОТ ГРАЖДАНСКО-ПРАВОВЫХ,  СВЯЗАННЫХ С ПРИМЕНЕНИЕМ ТРУДА</a:t>
            </a:r>
            <a:r>
              <a:rPr lang="ru-RU" sz="2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248575" y="1260628"/>
            <a:ext cx="11407806" cy="54020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95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b="1" u="sng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Гражданское законодательство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u="sng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определяет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правовое положение </a:t>
            </a:r>
            <a:r>
              <a:rPr lang="ru-RU" sz="2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</a:t>
            </a:r>
            <a:r>
              <a:rPr lang="ru-RU" sz="2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гражданского оборота;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возникновения и порядок осуществления права собственности  и других вещных прав,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прав на результаты интеллектуальной деятельности и приравненные к ним средства индивидуализации (интеллектуальных прав)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rgbClr val="7030A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  </a:t>
            </a:r>
            <a:r>
              <a:rPr lang="ru-RU" sz="2400" b="1" i="1" u="sng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регулирует</a:t>
            </a:r>
            <a:r>
              <a:rPr lang="ru-RU" sz="2400" b="1" i="1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: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отношения, связанные с участием в корпоративных организациях или с управлением ими (корпоративные отношения),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договорные и иные обязательства, а также другие имущественные и личные неимущественные отношения, </a:t>
            </a:r>
            <a:r>
              <a:rPr lang="ru-RU" sz="2400" b="1" u="sng" dirty="0">
                <a:solidFill>
                  <a:srgbClr val="C00000"/>
                </a:solidFill>
                <a:latin typeface="Times New Roman" panose="02020603050405020304" pitchFamily="18" charset="0"/>
              </a:rPr>
              <a:t>основанные на равенстве, автономии воли и имущественной самостоятельности участников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i="1" dirty="0">
                <a:solidFill>
                  <a:srgbClr val="C0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(Ст. 2 ГК РФ. Отношения, регулируемые гражданским законодательством).</a:t>
            </a:r>
          </a:p>
          <a:p>
            <a:pPr marL="0" indent="0" algn="just">
              <a:buNone/>
            </a:pPr>
            <a:endParaRPr lang="ru-RU" sz="1950" b="1" dirty="0">
              <a:solidFill>
                <a:srgbClr val="7030A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1104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46184" y="204187"/>
            <a:ext cx="11321419" cy="710213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2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ПРАКТИЧЕСКИЕ ВОПРОСЫ ОТГРАНИЧЕНИЯ ТРУДОВЫХ ДОГОВОРОВ </a:t>
            </a:r>
            <a:br>
              <a:rPr lang="ru-RU" sz="21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ОТ ГРАЖДАНСКО-ПРАВОВЫХ,  СВЯЗАННЫХ С ПРИМЕНЕНИЕМ ТРУДА</a:t>
            </a:r>
            <a:r>
              <a:rPr lang="ru-RU" sz="2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337180" y="1222129"/>
            <a:ext cx="11321420" cy="543168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ТРУДОВОЕ ПРАВО  -  </a:t>
            </a:r>
            <a:r>
              <a:rPr lang="ru-RU" sz="2400" b="1" dirty="0">
                <a:solidFill>
                  <a:srgbClr val="FF0000"/>
                </a:solidFill>
                <a:highlight>
                  <a:srgbClr val="00FFFF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«ПРАВО СОЦИАЛЬНОЙ ЗАЩИТЫ»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b="1" u="sng" dirty="0">
                <a:solidFill>
                  <a:srgbClr val="C00000"/>
                </a:solidFill>
                <a:highlight>
                  <a:srgbClr val="00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Неустранимые сомнения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рассмотрении судом споров о признании отношений, возникших на основании гражданско-правового договора, трудовыми отношениями </a:t>
            </a:r>
            <a:r>
              <a:rPr lang="ru-RU" sz="2400" b="1" u="sng" dirty="0">
                <a:solidFill>
                  <a:srgbClr val="C0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толкуются в пользу наличия трудовых отношений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rgbClr val="C00000"/>
                </a:solidFill>
                <a:highlight>
                  <a:srgbClr val="00FFFF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(ст.19.1 ТК РФ).</a:t>
            </a:r>
          </a:p>
          <a:p>
            <a:pPr marL="0" indent="0" algn="just">
              <a:buNone/>
            </a:pPr>
            <a:r>
              <a:rPr lang="ru-RU" b="1" dirty="0">
                <a:latin typeface="Georgia" panose="02040502050405020303" pitchFamily="18" charset="0"/>
              </a:rPr>
              <a:t>   </a:t>
            </a:r>
          </a:p>
          <a:p>
            <a:pPr marL="0" indent="0" algn="just">
              <a:buNone/>
            </a:pPr>
            <a:r>
              <a:rPr lang="ru-RU" b="1" dirty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   </a:t>
            </a:r>
            <a:r>
              <a:rPr lang="ru-RU" b="1" u="sng" dirty="0">
                <a:solidFill>
                  <a:srgbClr val="C00000"/>
                </a:solidFill>
                <a:highlight>
                  <a:srgbClr val="00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МОТ</a:t>
            </a:r>
            <a:r>
              <a:rPr lang="ru-RU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возможность установления </a:t>
            </a:r>
            <a:r>
              <a:rPr lang="ru-RU" b="1" i="1" dirty="0">
                <a:solidFill>
                  <a:srgbClr val="C0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правовой презумпции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существования индивидуального ТПО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случае, </a:t>
            </a:r>
            <a:r>
              <a:rPr lang="ru-RU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когда определено наличие одного или нескольких соответствующих признаков</a:t>
            </a:r>
          </a:p>
          <a:p>
            <a:pPr marL="0" indent="0" algn="just">
              <a:buNone/>
            </a:pPr>
            <a:r>
              <a:rPr lang="ru-RU" b="1" dirty="0">
                <a:solidFill>
                  <a:srgbClr val="7030A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(</a:t>
            </a:r>
            <a:r>
              <a:rPr lang="ru-RU" b="1" i="1" dirty="0">
                <a:solidFill>
                  <a:srgbClr val="7030A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Рекомендация № 198 «О трудовом правоотношении</a:t>
            </a:r>
            <a:r>
              <a:rPr lang="ru-RU" b="1" dirty="0">
                <a:solidFill>
                  <a:srgbClr val="7030A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») </a:t>
            </a:r>
            <a:r>
              <a:rPr lang="ru-RU" b="1" i="1" u="sng" dirty="0">
                <a:solidFill>
                  <a:srgbClr val="7030A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/принята Генеральной конференцией МОТ 15.06.2006/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>
                <a:solidFill>
                  <a:srgbClr val="0070C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регулирования труда при работе на </a:t>
            </a:r>
            <a:r>
              <a:rPr lang="ru-RU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интернет-платформах, при дистанционном труде, с применением ЭДО.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13263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436118"/>
              </p:ext>
            </p:extLst>
          </p:nvPr>
        </p:nvGraphicFramePr>
        <p:xfrm>
          <a:off x="355108" y="275207"/>
          <a:ext cx="11452193" cy="6214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3610">
                  <a:extLst>
                    <a:ext uri="{9D8B030D-6E8A-4147-A177-3AD203B41FA5}">
                      <a16:colId xmlns:a16="http://schemas.microsoft.com/office/drawing/2014/main" val="190025986"/>
                    </a:ext>
                  </a:extLst>
                </a:gridCol>
                <a:gridCol w="3533610">
                  <a:extLst>
                    <a:ext uri="{9D8B030D-6E8A-4147-A177-3AD203B41FA5}">
                      <a16:colId xmlns:a16="http://schemas.microsoft.com/office/drawing/2014/main" val="3357173255"/>
                    </a:ext>
                  </a:extLst>
                </a:gridCol>
                <a:gridCol w="4384973">
                  <a:extLst>
                    <a:ext uri="{9D8B030D-6E8A-4147-A177-3AD203B41FA5}">
                      <a16:colId xmlns:a16="http://schemas.microsoft.com/office/drawing/2014/main" val="3003884314"/>
                    </a:ext>
                  </a:extLst>
                </a:gridCol>
              </a:tblGrid>
              <a:tr h="48552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ПРИЗНАКИ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ТРУДОВОЕ ПРАВО</a:t>
                      </a:r>
                    </a:p>
                    <a:p>
                      <a:pPr algn="ctr"/>
                      <a:endParaRPr lang="ru-RU" sz="1100" b="1" dirty="0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ГРАЖДАНСКОЕ ПРАВО</a:t>
                      </a:r>
                    </a:p>
                    <a:p>
                      <a:pPr algn="ctr"/>
                      <a:endParaRPr lang="ru-RU" sz="1100" b="1" dirty="0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4044697"/>
                  </a:ext>
                </a:extLst>
              </a:tr>
              <a:tr h="787501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Свобода сторон при заключении договора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Свобода ограничена рамками законодательства (статьи </a:t>
                      </a:r>
                      <a:r>
                        <a:rPr lang="ru-RU" sz="12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8,9,50,57,74 ТК)</a:t>
                      </a:r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Практически АБСОЛЮТНА (при условии соблюдения интересов государства и третьих лиц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100956359"/>
                  </a:ext>
                </a:extLst>
              </a:tr>
              <a:tr h="551251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Выполняемая работа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Любая (в соответствии с </a:t>
                      </a:r>
                      <a:r>
                        <a:rPr lang="ru-RU" sz="1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К, Д) с подчинением ПВТР</a:t>
                      </a:r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правило, конкретная (часто</a:t>
                      </a:r>
                      <a:r>
                        <a:rPr lang="ru-RU" sz="12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разовая)</a:t>
                      </a:r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14945003"/>
                  </a:ext>
                </a:extLst>
              </a:tr>
              <a:tr h="734314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Личное выполнение работы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Только ЛИЧНО (исключение – надомники /ст.310 ТК/)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Возможны варианты привлечения других лиц (если это не оговорено договором)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67431578"/>
                  </a:ext>
                </a:extLst>
              </a:tr>
              <a:tr h="742026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Обязанности по выплатам во внебюджетные фонды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Выплаты во все фонды (Фонд пенсионного и социального страхования (СФР) ФОМС ...)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Возможна экономия (напр., ФОМС)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59968733"/>
                  </a:ext>
                </a:extLst>
              </a:tr>
              <a:tr h="551251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отпусков, выходных дней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Гарантировано законодательством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Может быть предметом договора (как</a:t>
                      </a:r>
                      <a:r>
                        <a:rPr lang="ru-RU" sz="12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правило, не оговаривается)</a:t>
                      </a:r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61667338"/>
                  </a:ext>
                </a:extLst>
              </a:tr>
              <a:tr h="787501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в период работы (больничные листы  и т.п.)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Гарантировано законодательством</a:t>
                      </a:r>
                    </a:p>
                    <a:p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Может быть предметом договора (как</a:t>
                      </a:r>
                      <a:r>
                        <a:rPr lang="ru-RU" sz="12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правило, не оговаривается)</a:t>
                      </a:r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19918672"/>
                  </a:ext>
                </a:extLst>
              </a:tr>
              <a:tr h="787501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Гарантировано законодательством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Теоретически возможно, но проблематично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32824702"/>
                  </a:ext>
                </a:extLst>
              </a:tr>
              <a:tr h="787501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Ответственность работника / исполнителя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рамках М/О, предусмотренной ТК</a:t>
                      </a:r>
                    </a:p>
                    <a:p>
                      <a:r>
                        <a:rPr lang="ru-RU" sz="12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(+ специальный механизм – МОСТД)</a:t>
                      </a:r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рамках гражданско-правовой ответственности (с возможностью обращения на личное имущество)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67461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5429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963" y="168676"/>
            <a:ext cx="11461072" cy="89431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ДОПОЛНИТЕЛЬНОЕ УСЛОВИЕ </a:t>
            </a:r>
            <a:br>
              <a:rPr lang="ru-RU" sz="24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 ПОДСУДНОСТИ  ТРУДОВЫХ СПОРОВ </a:t>
            </a:r>
            <a:endParaRPr lang="ru-RU" sz="2400" dirty="0">
              <a:solidFill>
                <a:srgbClr val="0070C0"/>
              </a:solidFill>
              <a:highlight>
                <a:srgbClr val="FFFF00"/>
              </a:highligh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2963" y="1305017"/>
            <a:ext cx="11461072" cy="5078027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 algn="just">
              <a:buNone/>
            </a:pPr>
            <a:r>
              <a:rPr lang="ru-RU" sz="3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4200" b="1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 2016 г.</a:t>
            </a:r>
            <a:r>
              <a:rPr lang="ru-RU" sz="4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российское </a:t>
            </a:r>
            <a:r>
              <a:rPr lang="ru-RU" sz="4200" b="1" dirty="0">
                <a:solidFill>
                  <a:srgbClr val="0070C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гражданское процессуальное законодательство</a:t>
            </a:r>
            <a:r>
              <a:rPr lang="ru-RU" sz="4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претерпело значительные изменения в части определения </a:t>
            </a:r>
            <a:r>
              <a:rPr lang="ru-RU" sz="4200" b="1" dirty="0">
                <a:solidFill>
                  <a:srgbClr val="C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ПОДСУДНОСТИ</a:t>
            </a:r>
            <a:r>
              <a:rPr lang="ru-RU" sz="4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1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ИТС</a:t>
            </a:r>
            <a:r>
              <a:rPr lang="ru-RU" sz="4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sz="4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 </a:t>
            </a:r>
            <a:r>
              <a:rPr lang="ru-RU" sz="4200" b="1" dirty="0">
                <a:solidFill>
                  <a:srgbClr val="0070C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ст.29 ГПК РФ</a:t>
            </a:r>
            <a:r>
              <a:rPr lang="ru-RU" sz="4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была введена ч.6.3 ст., в соответствии с которой </a:t>
            </a:r>
            <a:r>
              <a:rPr lang="ru-RU" sz="42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«Иски о восстановлении трудовых прав могут предъявляться также в суд </a:t>
            </a:r>
            <a:r>
              <a:rPr lang="ru-RU" sz="4200" b="1" u="sng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жительства истца</a:t>
            </a:r>
            <a:r>
              <a:rPr lang="ru-RU" sz="42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0" indent="0" algn="just">
              <a:buNone/>
            </a:pPr>
            <a:r>
              <a:rPr lang="ru-RU" sz="4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4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этим в практике разрешения трудовых споров возникает ряд </a:t>
            </a:r>
            <a:r>
              <a:rPr lang="ru-RU" sz="4200" b="1" u="sng" dirty="0">
                <a:solidFill>
                  <a:srgbClr val="C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</a:t>
            </a:r>
            <a:r>
              <a:rPr lang="ru-RU" sz="4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4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4200" b="1" u="sng" dirty="0">
                <a:solidFill>
                  <a:srgbClr val="7030A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Место жительства</a:t>
            </a:r>
            <a:r>
              <a:rPr lang="ru-RU" sz="4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работника может находиться в другом районе, городе или даже субъекте РФ.</a:t>
            </a:r>
          </a:p>
          <a:p>
            <a:pPr algn="just"/>
            <a:r>
              <a:rPr lang="ru-RU" sz="4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Совершенно очевидно, что этот факт создает </a:t>
            </a:r>
            <a:r>
              <a:rPr lang="ru-RU" sz="4200" b="1" u="sng" dirty="0">
                <a:solidFill>
                  <a:srgbClr val="7030A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риск несвоевременного реагирования</a:t>
            </a:r>
            <a:r>
              <a:rPr lang="ru-RU" sz="4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обращение работников с иском в суд (особенно в связи с коротким сроком хранения судебных почтовых отправлений - 7 дней). </a:t>
            </a:r>
          </a:p>
          <a:p>
            <a:pPr algn="just"/>
            <a:r>
              <a:rPr lang="ru-RU" sz="4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Рассмотрение спора в суде, находящемся вдали от работодателя, может повлечь </a:t>
            </a:r>
            <a:r>
              <a:rPr lang="ru-RU" sz="4200" b="1" u="sng" dirty="0">
                <a:solidFill>
                  <a:srgbClr val="7030A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расходы</a:t>
            </a:r>
            <a:r>
              <a:rPr lang="ru-RU" sz="4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2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связанные с командированием в такой суд своего представителя (или приглашением «местного» специалиста).</a:t>
            </a:r>
          </a:p>
          <a:p>
            <a:pPr marL="0" indent="0" algn="just">
              <a:buNone/>
            </a:pPr>
            <a:b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001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09B2DC-318E-42E4-B42D-9261E61CD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277" y="197433"/>
            <a:ext cx="10744969" cy="778513"/>
          </a:xfrm>
        </p:spPr>
        <p:txBody>
          <a:bodyPr>
            <a:noAutofit/>
          </a:bodyPr>
          <a:lstStyle/>
          <a:p>
            <a:pPr algn="ctr"/>
            <a:b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Общая характеристика трудового права, </a:t>
            </a:r>
            <a:b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его становление и развитие</a:t>
            </a:r>
            <a:endParaRPr lang="ru-RU" sz="2800" b="1" dirty="0">
              <a:solidFill>
                <a:srgbClr val="FF000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326E930-4BE3-45FD-A89B-BBE527600D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9277" y="1301261"/>
            <a:ext cx="11277102" cy="5073161"/>
          </a:xfrm>
        </p:spPr>
        <p:txBody>
          <a:bodyPr>
            <a:normAutofit/>
          </a:bodyPr>
          <a:lstStyle/>
          <a:p>
            <a:pPr algn="just"/>
            <a:r>
              <a:rPr lang="ru-RU" sz="15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Человеческое общество не может существовать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без применения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его членами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своих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способностей к труду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ТРУД</a:t>
            </a:r>
            <a:r>
              <a:rPr lang="ru-RU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- главное и неотъемлемое </a:t>
            </a:r>
            <a:r>
              <a:rPr lang="ru-RU" b="1" u="sng" dirty="0">
                <a:solidFill>
                  <a:srgbClr val="0070C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условие существования</a:t>
            </a:r>
            <a:r>
              <a:rPr lang="ru-RU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этого </a:t>
            </a:r>
            <a:r>
              <a:rPr lang="ru-RU" b="1" u="sng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общества</a:t>
            </a:r>
            <a:r>
              <a:rPr lang="ru-RU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/>
            <a:r>
              <a:rPr lang="ru-RU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   ПРАВО ЧЕЛОВЕКА НА ТРУД</a:t>
            </a:r>
            <a:r>
              <a:rPr lang="ru-RU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относится к </a:t>
            </a:r>
            <a:r>
              <a:rPr lang="ru-RU" b="1" u="sng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ОСНОВНЫМ</a:t>
            </a:r>
            <a:r>
              <a:rPr lang="ru-RU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правам человека.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ОБЩЕСТВЕННЫЕ ОТНОШЕНИЯ, возникающие в обществе ПО ПОВОДУ ПРИМЕНЕНИЯ ТРУДА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нуждаются в том или ином способе их </a:t>
            </a:r>
            <a:r>
              <a:rPr lang="ru-RU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регулирования со стороны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общества и</a:t>
            </a:r>
            <a:r>
              <a:rPr lang="ru-RU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</a:t>
            </a:r>
            <a:r>
              <a:rPr lang="ru-RU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(всегда был и есть </a:t>
            </a:r>
            <a:r>
              <a:rPr lang="ru-RU" b="1" u="sng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ЗАПРОС общества на это регулирование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СПОСОБЫ регулирования отношений в человеческом обществе:</a:t>
            </a:r>
          </a:p>
          <a:p>
            <a:pPr algn="just"/>
            <a:r>
              <a:rPr lang="ru-RU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  мораль, обычай, религиозные нормы, иные социальные нормы 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Но наиболее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эффективный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способ – регулирование </a:t>
            </a:r>
            <a:r>
              <a:rPr lang="ru-RU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со стороны государства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 помощью такого универсального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 </a:t>
            </a:r>
            <a:r>
              <a:rPr lang="ru-RU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(регулятора), как </a:t>
            </a:r>
            <a:r>
              <a:rPr lang="ru-RU" b="1" u="sng" dirty="0">
                <a:solidFill>
                  <a:srgbClr val="FF0000"/>
                </a:solidFill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</a:rPr>
              <a:t>ПРАВО</a:t>
            </a:r>
            <a:r>
              <a:rPr lang="ru-RU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3205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9" y="150921"/>
            <a:ext cx="11327906" cy="81674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ДОПОЛНИТЕЛЬНОЕ УСЛОВИЕ </a:t>
            </a:r>
            <a:br>
              <a:rPr lang="ru-RU" sz="24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 ПОДСУДНОСТИ  ТРУДОВЫХ СПОРОВ </a:t>
            </a:r>
            <a:endParaRPr lang="ru-RU" sz="2400" dirty="0">
              <a:solidFill>
                <a:srgbClr val="0070C0"/>
              </a:solidFill>
              <a:highlight>
                <a:srgbClr val="FFFF00"/>
              </a:highligh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9596" y="1313896"/>
            <a:ext cx="11434439" cy="498037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 РФ подтвердил, что не стоит закреплять в </a:t>
            </a:r>
            <a:r>
              <a:rPr lang="ru-RU" b="1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ТД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условие о подсудности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споров</a:t>
            </a:r>
          </a:p>
          <a:p>
            <a:pPr marL="0" indent="0" algn="just">
              <a:buNone/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 и работодатель указали в договоре </a:t>
            </a:r>
            <a:r>
              <a:rPr lang="ru-RU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конкретный суд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котором будут рассматриваться возможные споры.</a:t>
            </a:r>
          </a:p>
          <a:p>
            <a:pPr marL="0" indent="0" algn="just">
              <a:buNone/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инстанция и апелляция увидели в этом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договорную подсудность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указали: спор должен рассматриваться в суде, который согласовали стороны.</a:t>
            </a:r>
          </a:p>
          <a:p>
            <a:pPr marL="0" indent="0" algn="just">
              <a:buNone/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Верховный суд такой подход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не поддержал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работника есть право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выбирать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какой суд подать иск, и ограничить это право нельзя.</a:t>
            </a:r>
          </a:p>
          <a:p>
            <a:pPr marL="0" indent="0" algn="just">
              <a:buNone/>
            </a:pPr>
            <a:r>
              <a:rPr lang="ru-RU" b="1" i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Определение</a:t>
            </a:r>
            <a:r>
              <a:rPr lang="ru-RU" b="1" i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ВС РФ от 14.05.2018 N 81-КГ18-4</a:t>
            </a:r>
            <a:endParaRPr lang="ru-RU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Подобная позиция у ВС РФ встречалась неоднократно, ей следуют и другие суды.</a:t>
            </a:r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606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8171" y="186432"/>
            <a:ext cx="11008311" cy="75899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ДОПОЛНИТЕЛЬНОЕ УСЛОВИЕ </a:t>
            </a:r>
            <a:br>
              <a:rPr lang="ru-RU" sz="24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 ПОДСУДНОСТИ  ТРУДОВЫХ СПОРОВ</a:t>
            </a:r>
            <a:endParaRPr lang="ru-RU" sz="2400" dirty="0">
              <a:highlight>
                <a:srgbClr val="FFFF00"/>
              </a:highligh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3883" y="1065320"/>
            <a:ext cx="11132599" cy="521119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25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 обоснованно предъявлен истцом </a:t>
            </a:r>
            <a:r>
              <a:rPr lang="ru-RU" sz="225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жительства</a:t>
            </a:r>
            <a:r>
              <a:rPr lang="ru-RU" sz="225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5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условие</a:t>
            </a:r>
            <a:r>
              <a:rPr lang="ru-RU" sz="225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50" b="1" dirty="0">
                <a:solidFill>
                  <a:srgbClr val="7030A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ТД</a:t>
            </a:r>
            <a:r>
              <a:rPr lang="ru-RU" sz="225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 подсудности споров </a:t>
            </a:r>
            <a:r>
              <a:rPr lang="ru-RU" sz="225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ограничивает</a:t>
            </a:r>
            <a:r>
              <a:rPr lang="ru-RU" sz="225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гарантированное Конституцией РФ право истца на доступ к правосудию и судебную защиту, </a:t>
            </a:r>
            <a:r>
              <a:rPr lang="ru-RU" sz="225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ухудшает его положение </a:t>
            </a:r>
            <a:r>
              <a:rPr lang="ru-RU" sz="225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сравнению с действующим законодательством </a:t>
            </a:r>
            <a:r>
              <a:rPr lang="ru-RU" sz="225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Определение Верховного Суда РФ от 14.08.2017 N 75-КГ17-4</a:t>
            </a:r>
          </a:p>
          <a:p>
            <a:pPr marL="0" indent="0" algn="ctr">
              <a:buNone/>
            </a:pPr>
            <a:r>
              <a:rPr lang="ru-RU" sz="225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 </a:t>
            </a:r>
            <a:r>
              <a:rPr lang="ru-RU" sz="225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225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5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225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5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225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5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225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25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25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 обратился в суд по месту нахождения </a:t>
            </a:r>
            <a:r>
              <a:rPr lang="ru-RU" sz="225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филиала</a:t>
            </a:r>
            <a:r>
              <a:rPr lang="ru-RU" sz="225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организации. Иск вернули, сославшись на неподсудность.</a:t>
            </a:r>
          </a:p>
          <a:p>
            <a:pPr marL="0" indent="0" algn="just">
              <a:buNone/>
            </a:pPr>
            <a:r>
              <a:rPr lang="ru-RU" sz="225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 РФ такой подход не поддержал. Были все основания пойти именно в выбранный суд: истец трудился в </a:t>
            </a:r>
            <a:r>
              <a:rPr lang="ru-RU" sz="2250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филиале</a:t>
            </a:r>
            <a:r>
              <a:rPr lang="ru-RU" sz="22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5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компании, стороны указал</a:t>
            </a:r>
            <a:r>
              <a:rPr lang="ru-RU" sz="22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250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место работы</a:t>
            </a:r>
            <a:r>
              <a:rPr lang="ru-RU" sz="22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5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50" b="1" dirty="0">
                <a:solidFill>
                  <a:srgbClr val="7030A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ТД</a:t>
            </a:r>
            <a:r>
              <a:rPr lang="ru-RU" sz="225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/</a:t>
            </a:r>
          </a:p>
          <a:p>
            <a:pPr marL="0" indent="0" algn="just">
              <a:buNone/>
            </a:pPr>
            <a:r>
              <a:rPr lang="ru-RU" sz="225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Обзор судебной практики ВС РФ N 2 (2018), утвержденный Президиумом ВС РФ 04.07.2018 (п.13)</a:t>
            </a:r>
          </a:p>
          <a:p>
            <a:pPr marL="0" indent="0" algn="just">
              <a:buNone/>
            </a:pP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i="1" u="sng" dirty="0">
                <a:solidFill>
                  <a:srgbClr val="C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+ РОСТРУД (Письмо от 07.08.2018 № ПГ/25583-6-1)</a:t>
            </a:r>
            <a:endParaRPr lang="ru-RU" dirty="0">
              <a:solidFill>
                <a:srgbClr val="C00000"/>
              </a:solidFill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250" b="1" i="1" dirty="0">
              <a:solidFill>
                <a:srgbClr val="0070C0"/>
              </a:solidFill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19590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C8FFBF-E555-9BC2-85DB-800047194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091" y="399495"/>
            <a:ext cx="10813002" cy="958788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highlight>
                  <a:srgbClr val="FFFF00"/>
                </a:highlight>
                <a:latin typeface="Arial Black" panose="020B0A04020102020204" pitchFamily="34" charset="0"/>
              </a:rPr>
              <a:t>Медиация в трудовом праве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AB75D1-3FE9-8053-2E33-FECCBE5C7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005" y="1624614"/>
            <a:ext cx="10813001" cy="46607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i="0" u="none" strike="noStrike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 algn="just">
              <a:buNone/>
            </a:pPr>
            <a:r>
              <a:rPr lang="ru-RU" i="0" u="none" strike="noStrike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«Об альтернативной процедуре урегулирования споров с участием посредника (процедуре медиации)» от 27.07.2010 </a:t>
            </a:r>
            <a:r>
              <a:rPr lang="en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193-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ФЗ </a:t>
            </a:r>
          </a:p>
          <a:p>
            <a:pPr marL="0" indent="0" algn="just">
              <a:buNone/>
            </a:pPr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Медиация - это урегулирование трудового спора с участием </a:t>
            </a:r>
            <a:r>
              <a:rPr lang="ru-RU" sz="2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посредника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основе добровольного согласия сторон с целью выработки сторонами взаимоприемлемого решения. </a:t>
            </a:r>
          </a:p>
          <a:p>
            <a:pPr marL="0" indent="0" algn="just">
              <a:buNone/>
            </a:pPr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/>
              <a:t>    </a:t>
            </a:r>
            <a:r>
              <a:rPr lang="en-US" b="1" i="1" dirty="0">
                <a:solidFill>
                  <a:srgbClr val="C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NB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Медиация допустима только при рассмотрении </a:t>
            </a:r>
            <a:r>
              <a:rPr lang="ru-RU" b="1" i="1" u="sng" dirty="0">
                <a:solidFill>
                  <a:srgbClr val="C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индивидуальных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трудовых споров   /</a:t>
            </a:r>
            <a:r>
              <a:rPr lang="ru-RU" b="1" i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МЕДИАТОР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это – не </a:t>
            </a:r>
            <a:r>
              <a:rPr lang="ru-RU" b="1" i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ПОСРЕДНИК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коллективном трудовом споре,</a:t>
            </a:r>
          </a:p>
        </p:txBody>
      </p:sp>
    </p:spTree>
    <p:extLst>
      <p:ext uri="{BB962C8B-B14F-4D97-AF65-F5344CB8AC3E}">
        <p14:creationId xmlns:p14="http://schemas.microsoft.com/office/powerpoint/2010/main" val="30428784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>
            <a:extLst>
              <a:ext uri="{FF2B5EF4-FFF2-40B4-BE49-F238E27FC236}">
                <a16:creationId xmlns:a16="http://schemas.microsoft.com/office/drawing/2014/main" id="{0D54859D-FCF7-4EB4-82AC-0C95F98A3F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6714" y="239698"/>
            <a:ext cx="11904785" cy="727456"/>
          </a:xfrm>
        </p:spPr>
        <p:txBody>
          <a:bodyPr>
            <a:normAutofit/>
          </a:bodyPr>
          <a:lstStyle/>
          <a:p>
            <a:pPr algn="ctr"/>
            <a:r>
              <a:rPr lang="ru-RU" sz="21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ПРОБЛЕМЫ СОЦИАЛЬНОГО ПАРТНЕРСТВА НА СОВРЕМЕННОМ ЭТАПЕ</a:t>
            </a:r>
            <a:endParaRPr lang="ru-RU" altLang="ru-RU" sz="2100" b="1" dirty="0">
              <a:solidFill>
                <a:srgbClr val="C0000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5622CB-F61B-4A2B-98A5-82B5BE920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96" y="1203648"/>
            <a:ext cx="11588619" cy="541465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4"/>
              </a:spcAft>
              <a:buNone/>
              <a:defRPr/>
            </a:pPr>
            <a:r>
              <a:rPr lang="ru-RU" sz="1650" b="1" dirty="0">
                <a:solidFill>
                  <a:srgbClr val="7030A0"/>
                </a:solidFill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altLang="ru-RU" sz="1800" b="1" dirty="0">
                <a:solidFill>
                  <a:srgbClr val="C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ВОЗМОЖНАЯ СТУКТУРА ПРОФСОЮЗОВ </a:t>
            </a:r>
            <a:br>
              <a:rPr lang="ru-RU" altLang="ru-RU" sz="1800" b="1" dirty="0">
                <a:solidFill>
                  <a:srgbClr val="C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b="1" dirty="0">
                <a:solidFill>
                  <a:srgbClr val="C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 КОНКРЕТНОГО РАБОТОДАТЕЛЯ</a:t>
            </a:r>
          </a:p>
          <a:p>
            <a:pPr marL="0" indent="0" algn="just">
              <a:lnSpc>
                <a:spcPct val="107000"/>
              </a:lnSpc>
              <a:spcAft>
                <a:spcPts val="4"/>
              </a:spcAft>
              <a:buNone/>
              <a:defRPr/>
            </a:pP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Долгое время работало правило: «Один работодатель – один профсоюз» </a:t>
            </a:r>
            <a: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//  Все попытки  «размножения» ни к чему не приводили </a:t>
            </a:r>
            <a:r>
              <a:rPr lang="ru-RU" sz="1800" b="1" dirty="0">
                <a:solidFill>
                  <a:srgbClr val="C0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800" b="1" i="1" u="sng" dirty="0">
                <a:solidFill>
                  <a:srgbClr val="C0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 – МГУ /профессора и водители, строители …</a:t>
            </a:r>
            <a:r>
              <a:rPr lang="ru-RU" sz="1800" b="1" dirty="0">
                <a:solidFill>
                  <a:srgbClr val="C0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lnSpc>
                <a:spcPct val="107000"/>
              </a:lnSpc>
              <a:spcAft>
                <a:spcPts val="4"/>
              </a:spcAft>
              <a:buNone/>
              <a:defRPr/>
            </a:pPr>
            <a:r>
              <a:rPr lang="ru-RU" sz="1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хххххххххххххх</a:t>
            </a:r>
            <a:endParaRPr lang="ru-RU" sz="1800" b="1" dirty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4"/>
              </a:spcAft>
              <a:buNone/>
              <a:defRPr/>
            </a:pPr>
            <a:r>
              <a:rPr lang="ru-RU" sz="1800" b="1" dirty="0">
                <a:solidFill>
                  <a:srgbClr val="0070C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Постановление ЕСПЧ от 30.07.2009</a:t>
            </a:r>
            <a:r>
              <a:rPr lang="ru-RU" sz="1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//  «Дело «Даниленков и другие (</a:t>
            </a:r>
            <a:r>
              <a:rPr lang="ru-RU" sz="1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Danilenkov</a:t>
            </a:r>
            <a:r>
              <a:rPr lang="ru-RU" sz="1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u-RU" sz="1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others</a:t>
            </a:r>
            <a:r>
              <a:rPr lang="ru-RU" sz="1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против Российской Федерации» (жалоба N 67336/01) // </a:t>
            </a:r>
            <a:r>
              <a:rPr lang="ru-RU" sz="1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калининградские докеры</a:t>
            </a:r>
            <a:r>
              <a:rPr lang="ru-RU" sz="1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… // </a:t>
            </a:r>
            <a:r>
              <a:rPr lang="ru-RU" sz="1800" b="1" i="1" u="sng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(авиакомпании) //</a:t>
            </a:r>
            <a:endParaRPr lang="ru-RU" sz="1800" i="1" u="sng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  <a:defRPr/>
            </a:pPr>
            <a:r>
              <a:rPr lang="ru-RU" sz="18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хххххххххххххх</a:t>
            </a:r>
            <a:endParaRPr lang="ru-RU" sz="1800" b="1" dirty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r>
              <a:rPr lang="ru-RU" sz="165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950" b="1" dirty="0">
                <a:solidFill>
                  <a:srgbClr val="C00000"/>
                </a:solidFill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Сегодня ситуация существенно изменилась … НО возникают НОВЫЕ ПРОБЛЕМЫ …</a:t>
            </a:r>
          </a:p>
          <a:p>
            <a:pPr marL="0" indent="0" algn="just">
              <a:buNone/>
              <a:defRPr/>
            </a:pPr>
            <a:r>
              <a:rPr lang="ru-RU" sz="195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b="1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 Р О Ф С О Ю З Ы</a:t>
            </a:r>
            <a:r>
              <a:rPr lang="ru-RU" b="1" dirty="0">
                <a:solidFill>
                  <a:srgbClr val="C0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(в т.ч. –  </a:t>
            </a:r>
            <a:r>
              <a:rPr lang="ru-RU" b="1" i="1" u="sng" dirty="0">
                <a:solidFill>
                  <a:srgbClr val="7030A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ППО</a:t>
            </a:r>
            <a:r>
              <a:rPr lang="ru-RU" b="1" dirty="0">
                <a:solidFill>
                  <a:srgbClr val="C0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--- «карликовые» (мини-; нано-); </a:t>
            </a:r>
            <a:r>
              <a:rPr lang="ru-RU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b="1" u="sng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ЧУЖИЕ</a:t>
            </a:r>
            <a:r>
              <a:rPr lang="ru-RU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ru-RU" b="1" dirty="0">
                <a:solidFill>
                  <a:srgbClr val="C0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; «реактивно создаваемые» // / «Вышестоящие» … // ; «ЭЛЕКТРОННЫЕ» …</a:t>
            </a:r>
            <a:endParaRPr lang="ru-RU" b="1" dirty="0">
              <a:solidFill>
                <a:srgbClr val="7030A0"/>
              </a:solidFill>
              <a:highlight>
                <a:srgbClr val="00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93480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1639" y="417250"/>
            <a:ext cx="11248008" cy="1020933"/>
          </a:xfrm>
        </p:spPr>
        <p:txBody>
          <a:bodyPr>
            <a:noAutofit/>
          </a:bodyPr>
          <a:lstStyle/>
          <a:p>
            <a:pPr algn="ctr"/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СУДЕБНЫЕ РЕШЕНИЯ, </a:t>
            </a:r>
            <a:br>
              <a:rPr lang="ru-RU" sz="24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МОГУТ ПОВЛИЯТЬ НА ПРАКТИКУ </a:t>
            </a:r>
            <a:b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1640" y="1766655"/>
            <a:ext cx="11159230" cy="45631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Одно из дел, которые вызывают, как минимум, </a:t>
            </a:r>
            <a:r>
              <a:rPr lang="ru-RU" sz="2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удивление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...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Апелляционное определение Московского городского суда 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30.11.2018 по делу № 33-43152/2018.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i="1" u="sng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СУТЬ ДЕЛА:</a:t>
            </a:r>
            <a:endParaRPr lang="ru-RU" i="1" dirty="0">
              <a:solidFill>
                <a:srgbClr val="00206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 несколько раз привлекали к дисциплинарной ответственности и в итоге уволили. В компании </a:t>
            </a:r>
            <a:r>
              <a:rPr lang="ru-RU" sz="2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БЫЛО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первичной профсоюзной организации (ППО),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поэтому работодатель </a:t>
            </a:r>
            <a:r>
              <a:rPr lang="ru-RU" sz="2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провел процедуру учета мнения профсоюза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Сотрудник посчитал это нарушением, </a:t>
            </a:r>
            <a:r>
              <a:rPr lang="ru-RU" sz="24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ведь он </a:t>
            </a:r>
            <a:r>
              <a:rPr lang="ru-RU" sz="2400" b="1" u="sng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числился</a:t>
            </a:r>
            <a:r>
              <a:rPr lang="ru-RU" sz="24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профсоюзе другой компании.</a:t>
            </a:r>
            <a:endParaRPr lang="ru-RU" sz="2400" dirty="0">
              <a:solidFill>
                <a:srgbClr val="C0000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97061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5724" y="363984"/>
            <a:ext cx="10813002" cy="941033"/>
          </a:xfrm>
        </p:spPr>
        <p:txBody>
          <a:bodyPr>
            <a:normAutofit/>
          </a:bodyPr>
          <a:lstStyle/>
          <a:p>
            <a:pPr algn="ctr"/>
            <a:r>
              <a:rPr lang="ru-RU" b="1" i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Апелляционное определение Мосгорсуда</a:t>
            </a:r>
            <a:endParaRPr lang="ru-RU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1538" y="1571348"/>
            <a:ext cx="10813002" cy="492266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Истец (работник) работал в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Фронери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Рус»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01.10.2016 в должности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менеджера по продажам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обособленном подразделении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Фронери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Рус»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г. Санкт-Петербурге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Неоднократно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привлекался  к дисциплинарной ответственности </a:t>
            </a:r>
          </a:p>
          <a:p>
            <a:pPr marL="0" indent="0" algn="just">
              <a:buNone/>
            </a:pP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период менее года ему было объявлено 6 выговоров).</a:t>
            </a:r>
            <a:endParaRPr lang="ru-RU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 основном, взыскания объявлялись </a:t>
            </a:r>
            <a:r>
              <a:rPr lang="ru-RU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неисполнение трудовых обязанностей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(в </a:t>
            </a: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неявки на заранее назначенные совещания, которые истец объяснял </a:t>
            </a:r>
            <a:r>
              <a:rPr lang="ru-RU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разъездным характером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своей работы). 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 итоге, после очередного нарушения трудовой дисциплины 03.08.2017 истец был уволен по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п.5 ч.1 ст.81 ТК. 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Он обратился в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Замоскворецкий районный суд г. Москвы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иском о признании незаконными и отмене приказов о взысканиях и о восстановлении на работе (+ ряд сопутствующих требований).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Районный суд постановил указанное выше решение, об отмене которого по доводам апелляционной жалобы просил истец.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8577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7249" y="443884"/>
            <a:ext cx="11061577" cy="701336"/>
          </a:xfrm>
        </p:spPr>
        <p:txBody>
          <a:bodyPr>
            <a:normAutofit/>
          </a:bodyPr>
          <a:lstStyle/>
          <a:p>
            <a:pPr algn="ctr"/>
            <a:r>
              <a:rPr lang="ru-RU" b="1" i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Апелляционное определение Мосгорсу</a:t>
            </a:r>
            <a:r>
              <a:rPr lang="ru-RU" b="1" i="1" dirty="0">
                <a:solidFill>
                  <a:srgbClr val="C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endParaRPr lang="ru-RU" i="1" dirty="0">
              <a:solidFill>
                <a:srgbClr val="C00000"/>
              </a:solidFill>
              <a:highlight>
                <a:srgbClr val="00FF00"/>
              </a:highligh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6027" y="1544715"/>
            <a:ext cx="11150354" cy="486940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инстанция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(Замоскворецкий районный суд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г.Москвы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/Решение от 27.11.2017/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поддержала работодателя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Суд посчитал, что запрашивать мнение профсоюза, который создан для работников другой организации, </a:t>
            </a:r>
            <a:r>
              <a:rPr lang="ru-RU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НУЖНО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Апелляция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(Мосгорсуд </a:t>
            </a:r>
            <a:r>
              <a:rPr lang="ru-RU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b="1" i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Апп.определение</a:t>
            </a:r>
            <a:r>
              <a:rPr lang="ru-RU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30.11.2018/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встала на сторону работника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Эта судебная инстанция посчитала, что работник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имел право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вступить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«ЧУЖОЙ» профсоюз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защиты своих прав. 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Важная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 для суда </a:t>
            </a:r>
            <a:r>
              <a:rPr lang="ru-RU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определяющая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деталь</a:t>
            </a:r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работник </a:t>
            </a:r>
            <a:r>
              <a:rPr lang="ru-RU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сообщил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работодателю о своем членстве в некой </a:t>
            </a:r>
            <a:r>
              <a:rPr lang="ru-RU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ДРУГОЙ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профсоюзной организации, </a:t>
            </a:r>
            <a:r>
              <a:rPr lang="ru-RU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 </a:t>
            </a:r>
            <a:r>
              <a:rPr lang="ru-RU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направил в нее запрос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 ее </a:t>
            </a:r>
            <a:r>
              <a:rPr lang="ru-RU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мнении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поводу данного увольнения и этим </a:t>
            </a: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нарушил ПРОЦЕДУРУ увольнения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Требование удовлетворено </a:t>
            </a:r>
            <a:r>
              <a:rPr lang="ru-RU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частично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29241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3883" y="292963"/>
            <a:ext cx="10034707" cy="84337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Апелляционное определение Мосгорсуда</a:t>
            </a:r>
            <a:endParaRPr lang="ru-RU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3881" y="1313895"/>
            <a:ext cx="10946169" cy="506914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55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Судебная коллегия </a:t>
            </a:r>
            <a:r>
              <a:rPr lang="ru-RU" sz="255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 отметила, что у ответчика </a:t>
            </a:r>
            <a:r>
              <a:rPr lang="ru-RU" sz="255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имелись законные основания для увольнения</a:t>
            </a:r>
            <a:r>
              <a:rPr lang="ru-RU" sz="255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истца по </a:t>
            </a:r>
            <a:r>
              <a:rPr lang="ru-RU" sz="255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п.5 ч.1 ст.81 ТК.</a:t>
            </a:r>
            <a:endParaRPr lang="ru-RU" sz="255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55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550" b="1" i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Однако</a:t>
            </a:r>
            <a:r>
              <a:rPr lang="ru-RU" sz="255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коллегия </a:t>
            </a:r>
            <a:r>
              <a:rPr lang="ru-RU" sz="255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СМОГЛА СОГЛАСИТЬСЯ с решением</a:t>
            </a:r>
            <a:r>
              <a:rPr lang="ru-RU" sz="255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поддержавшим позицию ответчика (работодателя)  </a:t>
            </a:r>
            <a:r>
              <a:rPr lang="ru-RU" sz="255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по </a:t>
            </a:r>
            <a:r>
              <a:rPr lang="ru-RU" sz="255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ОДНОМУ ОСНОВАНИЮ</a:t>
            </a:r>
            <a:r>
              <a:rPr lang="ru-RU" sz="255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55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55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55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Она правильно цитирует </a:t>
            </a:r>
            <a:r>
              <a:rPr lang="ru-RU" sz="255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ч.1 ст.373 ТК, </a:t>
            </a:r>
            <a:r>
              <a:rPr lang="ru-RU" sz="255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которой при принятии решения о возможном расторжении трудового договора в соответствии с </a:t>
            </a:r>
            <a:r>
              <a:rPr lang="ru-RU" sz="255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п.5 ч.1 ст.81 ТК,</a:t>
            </a:r>
            <a:r>
              <a:rPr lang="ru-RU" sz="255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5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работником, </a:t>
            </a:r>
            <a:r>
              <a:rPr lang="ru-RU" sz="2550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являющимся членом профессионального союза</a:t>
            </a:r>
            <a:r>
              <a:rPr lang="ru-RU" sz="255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5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 направляет </a:t>
            </a:r>
            <a:r>
              <a:rPr lang="ru-RU" sz="255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выборный орган </a:t>
            </a:r>
            <a:r>
              <a:rPr lang="ru-RU" sz="255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СООТВЕТСТВУЮЩЕЙ</a:t>
            </a:r>
            <a:r>
              <a:rPr lang="ru-RU" sz="255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ППО</a:t>
            </a:r>
            <a:r>
              <a:rPr lang="ru-RU" sz="255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 приказа, а также копии документов, являющихся основанием для принятия указанного решения.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106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819" y="284086"/>
            <a:ext cx="11363418" cy="1065320"/>
          </a:xfrm>
        </p:spPr>
        <p:txBody>
          <a:bodyPr>
            <a:normAutofit/>
          </a:bodyPr>
          <a:lstStyle/>
          <a:p>
            <a:pPr algn="ctr"/>
            <a:r>
              <a:rPr lang="ru-RU" b="1" i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Апелляционное определение Мосгорсуда</a:t>
            </a:r>
            <a:endParaRPr lang="ru-RU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0617" y="1597980"/>
            <a:ext cx="11203620" cy="489159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Поскольку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увольнение признано </a:t>
            </a:r>
            <a:r>
              <a:rPr lang="ru-RU" sz="2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НЕЗАКОННЫМ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он </a:t>
            </a:r>
            <a:r>
              <a:rPr lang="ru-RU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ВОССТАНОВЛЕН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работе, то исходя из положений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ч. 2 ст. 394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ТК,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судебная коллегия принимает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 </a:t>
            </a:r>
            <a:r>
              <a:rPr lang="ru-RU" sz="2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выплате работнику среднего заработка за все время вынужденного прогула.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Временем вынужденного прогула является период с 04.04.2017 по 30.11.2018, в указанном периоде было </a:t>
            </a:r>
            <a:r>
              <a:rPr lang="ru-RU" sz="2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329 рабочих дней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sz="2400" b="1" i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/Сумма: 3778,65 x 329 = 1 243 175,85 </a:t>
            </a:r>
            <a:r>
              <a:rPr lang="ru-RU" sz="2400" b="1" i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2400" b="1" i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ru-R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Судебная коллегия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пришла также к выводу о взыскании с ответчика в пользу истца компенсации </a:t>
            </a:r>
            <a:r>
              <a:rPr lang="ru-RU" sz="2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МОРАЛЬНОГО ВРЕДА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/+госпошлина/</a:t>
            </a:r>
          </a:p>
          <a:p>
            <a:pPr marL="0" indent="0" algn="just">
              <a:buNone/>
            </a:pPr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8000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1692" y="263768"/>
            <a:ext cx="11148645" cy="747347"/>
          </a:xfrm>
        </p:spPr>
        <p:txBody>
          <a:bodyPr>
            <a:noAutofit/>
          </a:bodyPr>
          <a:lstStyle/>
          <a:p>
            <a:pPr algn="ctr"/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u="sng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СТУКТУРЫ ПРОФСОЮЗОВ </a:t>
            </a:r>
            <a:br>
              <a:rPr lang="ru-RU" sz="2400" b="1" dirty="0">
                <a:solidFill>
                  <a:srgbClr val="0070C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00B05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054" y="1186962"/>
            <a:ext cx="11333284" cy="5117123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sz="51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Конституционного Суда РФ  от 24.10.2013 № 22-П</a:t>
            </a:r>
          </a:p>
          <a:p>
            <a:pPr marL="0" indent="0" algn="just">
              <a:buNone/>
            </a:pPr>
            <a:r>
              <a:rPr lang="ru-RU" sz="5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 делу о проверке конституционности абзацев первого - восьмого статьи 3 Федерального закона «О профессиональных союзах, их правах и гарантиях деятельности» в связи с жалобами Общероссийского профессионального союза работников нефтяной, газовой отраслей промышленности и строительства и Общероссийского профессионального союза работников государственных учреждений и общественного обслуживания Российской Федерации» </a:t>
            </a:r>
          </a:p>
          <a:p>
            <a:pPr marL="0" indent="0" algn="just">
              <a:buNone/>
            </a:pPr>
            <a:r>
              <a:rPr lang="ru-RU" sz="5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Заявители по настоящему делу оспаривали конституционность положений статьи 3 ФЗ от 12.01.1996 № 10-ФЗ (ред. от 03.07.2016) «О профессиональных союзах, их правах и гарантиях деятельности» </a:t>
            </a:r>
            <a:r>
              <a:rPr lang="ru-RU" sz="5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(«Закон о профсоюзах»)</a:t>
            </a:r>
            <a:r>
              <a:rPr lang="ru-RU" sz="5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определяющей значение ряда </a:t>
            </a:r>
            <a:r>
              <a:rPr lang="ru-RU" sz="5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терминов,</a:t>
            </a:r>
            <a:r>
              <a:rPr lang="ru-RU" sz="5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применяемых для целей данного ФЗ.</a:t>
            </a:r>
          </a:p>
          <a:p>
            <a:pPr marL="0" indent="0" algn="just">
              <a:buNone/>
            </a:pPr>
            <a:endParaRPr lang="ru-RU" sz="3525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525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7500" b="1" i="1" u="sng" dirty="0">
                <a:solidFill>
                  <a:srgbClr val="00B05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NB</a:t>
            </a:r>
            <a:r>
              <a:rPr lang="ru-RU" sz="7500" b="1" i="1" dirty="0">
                <a:solidFill>
                  <a:srgbClr val="00B05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75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5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«карликовых» и «экзотических» профсоюзов</a:t>
            </a:r>
          </a:p>
          <a:p>
            <a:pPr marL="0" indent="0" algn="just">
              <a:buNone/>
            </a:pPr>
            <a:b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691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09B2DC-318E-42E4-B42D-9261E61CD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070" y="177284"/>
            <a:ext cx="10781930" cy="825894"/>
          </a:xfrm>
        </p:spPr>
        <p:txBody>
          <a:bodyPr>
            <a:noAutofit/>
          </a:bodyPr>
          <a:lstStyle/>
          <a:p>
            <a:pPr algn="ctr"/>
            <a:br>
              <a:rPr lang="ru-RU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ТРУД, РЫНОЧНАЯ ЭКОНОМИКА , РЫНОК ТРУДА, </a:t>
            </a:r>
            <a:br>
              <a:rPr lang="ru-RU" sz="24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ПРАВОВОЕ РЕГУЛИРОВАНИЕ ОТНОШЕНИЙ В СФЕРЕ ТРУДА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326E930-4BE3-45FD-A89B-BBE527600D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2862" y="1349406"/>
            <a:ext cx="11283519" cy="5202314"/>
          </a:xfrm>
        </p:spPr>
        <p:txBody>
          <a:bodyPr>
            <a:normAutofit/>
          </a:bodyPr>
          <a:lstStyle/>
          <a:p>
            <a:pPr algn="just"/>
            <a: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sz="22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РЫНОК</a:t>
            </a:r>
            <a:r>
              <a:rPr lang="ru-RU" sz="2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 может существовать без такого </a:t>
            </a:r>
            <a:r>
              <a:rPr lang="ru-RU" sz="2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сегмента</a:t>
            </a:r>
            <a:r>
              <a:rPr lang="ru-RU" sz="2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как </a:t>
            </a:r>
            <a:r>
              <a:rPr lang="ru-RU" sz="22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РЫНОК ТРУДА</a:t>
            </a:r>
            <a:r>
              <a:rPr lang="ru-RU" sz="2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 рыночная экономика - </a:t>
            </a:r>
            <a:r>
              <a:rPr lang="ru-RU" sz="2200" b="1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 применения этого труда</a:t>
            </a:r>
            <a:r>
              <a:rPr lang="ru-RU" sz="2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Все остальное </a:t>
            </a:r>
            <a:r>
              <a:rPr lang="ru-RU" sz="2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зависит и производно от ЭФФЕКТИВНОСТИ этого применения. </a:t>
            </a:r>
          </a:p>
          <a:p>
            <a:pPr algn="just"/>
            <a:r>
              <a:rPr lang="ru-RU" sz="22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sz="22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Непонимание этого создает почву для </a:t>
            </a:r>
            <a:r>
              <a:rPr lang="ru-RU" sz="2200" b="1" i="1" u="sng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социальных конфликтов</a:t>
            </a:r>
            <a:r>
              <a:rPr lang="ru-RU" sz="22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основной сфере человеческой деятельности.</a:t>
            </a:r>
          </a:p>
          <a:p>
            <a:pPr algn="just"/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Подавляющее большинство </a:t>
            </a:r>
            <a:r>
              <a:rPr lang="ru-RU" sz="2200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этих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социальных конфликтов, социальных взрывов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обществе происходило в связи с неравноправием, несправедливостью в сфере труда и, соответственно, в сфере распределения результатов труда.</a:t>
            </a:r>
            <a:endParaRPr lang="ru-RU" sz="22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sz="22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Право человека на ТРУД</a:t>
            </a:r>
            <a:r>
              <a:rPr lang="ru-RU" sz="2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его </a:t>
            </a:r>
            <a:r>
              <a:rPr lang="ru-RU" sz="22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основное право </a:t>
            </a:r>
            <a:r>
              <a:rPr lang="ru-RU" sz="22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/одновременно – </a:t>
            </a:r>
            <a:r>
              <a:rPr lang="ru-RU" sz="2200" b="1" u="sng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социальный ЭЛЕМЕНТ</a:t>
            </a:r>
            <a:r>
              <a:rPr lang="ru-RU" sz="22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труда/.</a:t>
            </a:r>
            <a:r>
              <a:rPr lang="ru-RU" sz="2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sz="2200" b="1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Состояние законодательства и реального положения дел в области реализации </a:t>
            </a:r>
            <a:r>
              <a:rPr lang="ru-RU" sz="22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</a:rPr>
              <a:t>ПРАВА НА ТРУД</a:t>
            </a:r>
            <a:r>
              <a:rPr lang="ru-RU" sz="2200" b="1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не только является </a:t>
            </a:r>
            <a:r>
              <a:rPr lang="ru-RU" sz="2200" b="1" u="sng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показателем цивилизованности</a:t>
            </a:r>
            <a:r>
              <a:rPr lang="ru-RU" sz="2200" b="1" u="sng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общества</a:t>
            </a:r>
            <a:r>
              <a:rPr lang="ru-RU" sz="2200" b="1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но и </a:t>
            </a:r>
            <a:r>
              <a:rPr lang="ru-RU" sz="2200" b="1" u="sng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непосредственно воздействует на его </a:t>
            </a:r>
            <a:r>
              <a:rPr lang="ru-RU" sz="2200" b="1" u="sng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нравственность, эффективность его экономики.</a:t>
            </a:r>
            <a:endParaRPr lang="ru-RU" sz="2200" b="1" u="sng" dirty="0">
              <a:solidFill>
                <a:srgbClr val="C00000"/>
              </a:solidFill>
              <a:effectLst/>
              <a:highlight>
                <a:srgbClr val="FFFF00"/>
              </a:highlight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/>
            <a:endParaRPr lang="ru-RU" sz="1500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ru-RU" sz="1500" b="1" i="1" dirty="0">
              <a:solidFill>
                <a:srgbClr val="7030A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ru-RU" sz="1350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9619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2370" y="272562"/>
            <a:ext cx="10541976" cy="553915"/>
          </a:xfrm>
        </p:spPr>
        <p:txBody>
          <a:bodyPr>
            <a:noAutofit/>
          </a:bodyPr>
          <a:lstStyle/>
          <a:p>
            <a:pPr algn="ctr"/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C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Конституционного Суда РФ от 24.10.2013 </a:t>
            </a:r>
            <a:b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4447" y="1046285"/>
            <a:ext cx="11218984" cy="5328138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32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5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 партнерство</a:t>
            </a:r>
            <a:r>
              <a:rPr lang="ru-RU" sz="5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отнесено к числу </a:t>
            </a:r>
            <a:r>
              <a:rPr lang="ru-RU" sz="5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принципов</a:t>
            </a:r>
            <a:r>
              <a:rPr lang="ru-RU" sz="5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правового регулирования трудовых отношений, </a:t>
            </a:r>
            <a:r>
              <a:rPr lang="ru-RU" sz="5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 взаимодействие </a:t>
            </a:r>
            <a:r>
              <a:rPr lang="ru-RU" sz="5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профсоюзов с работодателями в сфере регулирования трудовых отношений и применения трудового законодательства.</a:t>
            </a:r>
            <a:endParaRPr lang="ru-RU" sz="5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5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Свобода</a:t>
            </a:r>
            <a:r>
              <a:rPr lang="ru-RU" sz="5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которой работники и работодатели как стороны СП пользуются при определении форм и способов своего взаимодействия, </a:t>
            </a:r>
            <a:r>
              <a:rPr lang="ru-RU" sz="58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профсоюзам</a:t>
            </a:r>
            <a:r>
              <a:rPr lang="ru-RU" sz="5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целях обеспечения эффективного сотрудничества с работодателями устанавливать свою структуру, </a:t>
            </a:r>
            <a:r>
              <a:rPr lang="ru-RU" sz="6200" b="1" u="sng" dirty="0">
                <a:solidFill>
                  <a:srgbClr val="FF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СООТНОСИМУЮ со структурной организацией работодателя</a:t>
            </a:r>
            <a:r>
              <a:rPr lang="ru-RU" sz="5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построением конкретной отрасли экономики или иной сферы профессиональной деятельности.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Тем самым </a:t>
            </a:r>
            <a:r>
              <a:rPr lang="ru-RU" sz="5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ПРЕДПОЛАГАЕТСЯ</a:t>
            </a:r>
            <a:r>
              <a:rPr lang="ru-RU" sz="5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создание тех или иных структурных подразделений профсоюза </a:t>
            </a:r>
            <a:r>
              <a:rPr lang="ru-RU" sz="6200" b="1" u="sng" dirty="0">
                <a:solidFill>
                  <a:srgbClr val="FF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не носит произвольного характера</a:t>
            </a:r>
            <a:r>
              <a:rPr lang="ru-RU" sz="6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 оно в значительной степени </a:t>
            </a:r>
            <a:r>
              <a:rPr lang="ru-RU" sz="6200" b="1" u="sng" dirty="0">
                <a:solidFill>
                  <a:srgbClr val="C0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ОБУСЛОВЛЕНО</a:t>
            </a:r>
            <a:r>
              <a:rPr lang="ru-RU" sz="6200" b="1" dirty="0">
                <a:solidFill>
                  <a:srgbClr val="C0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 структурой организации-работодателя</a:t>
            </a:r>
            <a:r>
              <a:rPr lang="ru-RU" sz="5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8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подчинено</a:t>
            </a:r>
            <a:r>
              <a:rPr lang="ru-RU" sz="5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общей цели </a:t>
            </a:r>
            <a:r>
              <a:rPr lang="ru-RU" sz="5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оптимизации сотрудничества социальных партнеров и связано с решением задач, возложенных на профсоюз, представляющий и защищающий социально-трудовые права и интересы своих членов в системе социального партнерства.</a:t>
            </a:r>
            <a:endParaRPr lang="ru-RU" sz="5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b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97797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C6AC64-81CA-5C9E-9BF3-551D470F3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015" y="184639"/>
            <a:ext cx="11142785" cy="1125416"/>
          </a:xfrm>
        </p:spPr>
        <p:txBody>
          <a:bodyPr>
            <a:noAutofit/>
          </a:bodyPr>
          <a:lstStyle/>
          <a:p>
            <a:pPr algn="ctr"/>
            <a:r>
              <a:rPr lang="ru-RU" sz="2800" b="1" kern="100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Представление интересов работников </a:t>
            </a:r>
            <a:br>
              <a:rPr lang="ru-RU" sz="2800" b="1" kern="100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b="1" kern="100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первичными профсоюзными организациями</a:t>
            </a:r>
            <a:r>
              <a:rPr lang="ru-RU" sz="28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800" b="1" i="1" u="sng" kern="1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/ст.30 ТК/</a:t>
            </a:r>
            <a:br>
              <a:rPr lang="ru-RU" sz="2800" b="1" i="1" u="sng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ru-RU" sz="2800" i="1" u="sng" dirty="0">
              <a:highlight>
                <a:srgbClr val="00FFFF"/>
              </a:highligh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E9DCC4-1B22-9835-2C15-AF0FA5D97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015" y="1310054"/>
            <a:ext cx="11368454" cy="5037991"/>
          </a:xfrm>
        </p:spPr>
        <p:txBody>
          <a:bodyPr>
            <a:normAutofit lnSpcReduction="10000"/>
          </a:bodyPr>
          <a:lstStyle/>
          <a:p>
            <a:pPr indent="0" algn="just">
              <a:buNone/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sz="2600" b="1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Первичные профсоюзные организации (ППО) и их органы представляют в социальном партнерстве </a:t>
            </a:r>
            <a:r>
              <a:rPr lang="ru-RU" sz="2600" b="1" u="sng" kern="100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</a:rPr>
              <a:t>на локальном уровне</a:t>
            </a:r>
            <a:r>
              <a:rPr lang="ru-RU" sz="2600" b="1" kern="100" dirty="0">
                <a:solidFill>
                  <a:srgbClr val="7030A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ru-RU" sz="2600" b="1" kern="1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</a:rPr>
              <a:t>интересы работников данного работодателя</a:t>
            </a:r>
            <a:r>
              <a:rPr lang="ru-RU" sz="2600" b="1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являющихся членами соответствующих профсоюзов, </a:t>
            </a:r>
            <a:r>
              <a:rPr lang="ru-RU" sz="2600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в случаях и порядке, которые установлены ТК</a:t>
            </a:r>
            <a:r>
              <a:rPr lang="ru-RU" sz="2600" b="1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- интересы всех работников данного работодателя независимо от их членства в профсоюзах при проведении коллективных переговоров, заключении или изменении КД, а также при рассмотрении и разрешении коллективных трудовых споров работников с работодателем.</a:t>
            </a:r>
            <a:endParaRPr lang="ru-RU" sz="2600" b="1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0" algn="just">
              <a:spcBef>
                <a:spcPts val="1100"/>
              </a:spcBef>
              <a:buNone/>
            </a:pPr>
            <a:r>
              <a:rPr lang="ru-RU" sz="2600" b="1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Работники, не являющиеся членами профсоюза, могут уполномочить орган ППО представлять их интересы во взаимоотношениях с работодателем по вопросам индивидуальных трудовых отношений и непосредственно связанных с ними отношений </a:t>
            </a:r>
            <a:r>
              <a:rPr lang="ru-RU" sz="2600" b="1" kern="100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на условиях, установленных данной ППО.</a:t>
            </a:r>
            <a:endParaRPr lang="ru-RU" sz="2600" b="1" kern="100" dirty="0">
              <a:solidFill>
                <a:srgbClr val="C00000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01080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331" y="96715"/>
            <a:ext cx="10779369" cy="597878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СУДЕБНАЯ ПРАКТИКА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4446" y="1020932"/>
            <a:ext cx="11225302" cy="5406245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«Прецедент»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2016 г.</a:t>
            </a:r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увольнение по соглашению сторон  </a:t>
            </a:r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(ст.78 ТК)</a:t>
            </a:r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ОТЗЫВ заявления</a:t>
            </a:r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работницы, </a:t>
            </a:r>
            <a:r>
              <a:rPr lang="ru-RU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впоследствии</a:t>
            </a:r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узнавшей о своей </a:t>
            </a:r>
            <a:r>
              <a:rPr lang="ru-RU" b="1" dirty="0">
                <a:solidFill>
                  <a:srgbClr val="0070C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беременности</a:t>
            </a:r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...  </a:t>
            </a:r>
            <a:r>
              <a:rPr lang="ru-RU" b="1" dirty="0">
                <a:solidFill>
                  <a:srgbClr val="C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i="1" dirty="0">
                <a:solidFill>
                  <a:srgbClr val="C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Верховного Суда РФ от 20.06.2016 N 18-КГ16-45)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Если работница </a:t>
            </a:r>
            <a:r>
              <a:rPr lang="ru-RU" b="1" u="sng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 знала</a:t>
            </a:r>
            <a:r>
              <a:rPr lang="ru-RU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была беременна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момент увольнения по соглашению сторон, то </a:t>
            </a:r>
            <a:r>
              <a:rPr lang="ru-RU" b="1" u="sng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она вправе аннулировать соглашение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такой ситуации работодатель должен отменить приказ об увольнении.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ххх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Эта, по мнению большинства специалистов, </a:t>
            </a:r>
            <a:r>
              <a:rPr lang="ru-RU" sz="1800" b="1" u="sng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спорная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позиция уже вызывает </a:t>
            </a:r>
            <a:r>
              <a:rPr lang="ru-RU" sz="2000" b="1" u="sng" dirty="0">
                <a:solidFill>
                  <a:srgbClr val="7030A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«цепную реакцию».</a:t>
            </a:r>
          </a:p>
          <a:p>
            <a:pPr algn="just">
              <a:spcBef>
                <a:spcPts val="0"/>
              </a:spcBef>
            </a:pP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женщина, которую уволили с работы </a:t>
            </a:r>
            <a:r>
              <a:rPr lang="ru-RU" sz="1800" b="1" u="sng" dirty="0">
                <a:solidFill>
                  <a:srgbClr val="C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 любой причине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узнала, что в этот момент она уже была беременной, ее следует восстановить на прежнем месте работы </a:t>
            </a:r>
            <a:r>
              <a:rPr lang="ru-RU" sz="1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(Мосгорсуд – </a:t>
            </a:r>
            <a:r>
              <a:rPr lang="ru-RU" sz="1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апелл.определение</a:t>
            </a:r>
            <a:r>
              <a:rPr lang="ru-RU" sz="1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28.02.2017) </a:t>
            </a:r>
            <a:endParaRPr lang="ru-RU" sz="1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Работница </a:t>
            </a:r>
            <a:r>
              <a:rPr lang="ru-RU" sz="1800" b="1" dirty="0">
                <a:solidFill>
                  <a:srgbClr val="C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может аннулировать соглашение об увольнении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i="1" u="sng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если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узнала о беременности после того, как его подписала </a:t>
            </a:r>
            <a:r>
              <a:rPr lang="ru-RU" sz="1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(Мосгорсуд – </a:t>
            </a:r>
            <a:r>
              <a:rPr lang="ru-RU" sz="1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апелл.определение</a:t>
            </a:r>
            <a:r>
              <a:rPr lang="ru-RU" sz="1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24.04.2017 № 33-12652/2017) </a:t>
            </a:r>
            <a:endParaRPr lang="ru-RU" sz="1800" i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5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165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5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10000" y="318662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17613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4EBDB9-9673-5A1F-F438-938FEC38E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570" y="83976"/>
            <a:ext cx="11027229" cy="60649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highlight>
                  <a:srgbClr val="FFFF00"/>
                </a:highlight>
                <a:latin typeface="Arial Black" panose="020B0A04020102020204" pitchFamily="34" charset="0"/>
              </a:rPr>
              <a:t>Судебная практика 2023 г.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B26D3E-9667-6968-CDCD-1FC3FA31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935" y="690467"/>
            <a:ext cx="11635273" cy="5943598"/>
          </a:xfrm>
        </p:spPr>
        <p:txBody>
          <a:bodyPr>
            <a:normAutofit fontScale="32500" lnSpcReduction="20000"/>
          </a:bodyPr>
          <a:lstStyle/>
          <a:p>
            <a:pPr algn="just"/>
            <a:endParaRPr lang="ru-RU" sz="6500" b="1" dirty="0">
              <a:solidFill>
                <a:srgbClr val="7030A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80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Испытание при новом трудовом договоре с тем же сотрудником и при восстановлении на работе.</a:t>
            </a:r>
          </a:p>
          <a:p>
            <a:pPr algn="just"/>
            <a:r>
              <a:rPr lang="ru-RU" sz="80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Увольнение по итогам испытания на основании служебных и докладных записок.</a:t>
            </a:r>
          </a:p>
          <a:p>
            <a:pPr algn="just"/>
            <a:r>
              <a:rPr lang="ru-RU" sz="80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 увольнении работника по собственному желанию важно определить, действовал ли он добровольно и осознанно.</a:t>
            </a:r>
          </a:p>
          <a:p>
            <a:pPr algn="just"/>
            <a:r>
              <a:rPr lang="ru-RU" sz="80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Суд восстановил работника, который написал заявление </a:t>
            </a:r>
            <a:br>
              <a:rPr lang="ru-RU" sz="80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 уходе в период психического расстройства.</a:t>
            </a:r>
          </a:p>
          <a:p>
            <a:pPr algn="just"/>
            <a:r>
              <a:rPr lang="ru-RU" sz="80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Видеонаблюдение в комнате отдыха персонала нарушает права работников на частную жизнь.</a:t>
            </a:r>
          </a:p>
          <a:p>
            <a:pPr algn="just"/>
            <a:r>
              <a:rPr lang="ru-RU" sz="80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Суды не согласились с наказанием работника, </a:t>
            </a:r>
            <a:br>
              <a:rPr lang="ru-RU" sz="80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 опоздал с обеда на 7 минут.</a:t>
            </a:r>
          </a:p>
          <a:p>
            <a:pPr algn="just"/>
            <a:r>
              <a:rPr lang="ru-RU" sz="80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Пропуск срока обращения в суд.</a:t>
            </a:r>
          </a:p>
          <a:p>
            <a:pPr algn="just"/>
            <a:endParaRPr lang="ru-RU" sz="2800" b="1" dirty="0">
              <a:solidFill>
                <a:srgbClr val="7030A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b="1" dirty="0">
              <a:solidFill>
                <a:srgbClr val="7030A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br>
              <a:rPr lang="ru-RU" sz="800" dirty="0">
                <a:solidFill>
                  <a:srgbClr val="000000"/>
                </a:solidFill>
                <a:latin typeface="PT Serif" panose="020A0603040505020204" pitchFamily="18" charset="-52"/>
              </a:rPr>
            </a:br>
            <a:br>
              <a:rPr lang="ru-R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76586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D12800-2C2C-6D34-BE42-C8682D127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555" y="149469"/>
            <a:ext cx="10717822" cy="90560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Федеральный научно-практический журнал </a:t>
            </a:r>
            <a:br>
              <a:rPr lang="ru-RU" sz="2400" b="1" dirty="0">
                <a:solidFill>
                  <a:srgbClr val="FF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FF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«Трудовое право в России и за рубежом»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8F257AC9-5058-657B-CCE1-7F72D512CD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738" y="1476070"/>
            <a:ext cx="3529459" cy="4854391"/>
          </a:xfrm>
        </p:spPr>
      </p:pic>
    </p:spTree>
    <p:extLst>
      <p:ext uri="{BB962C8B-B14F-4D97-AF65-F5344CB8AC3E}">
        <p14:creationId xmlns:p14="http://schemas.microsoft.com/office/powerpoint/2010/main" val="3710882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09B2DC-318E-42E4-B42D-9261E61CD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718" y="121299"/>
            <a:ext cx="11319029" cy="768903"/>
          </a:xfrm>
        </p:spPr>
        <p:txBody>
          <a:bodyPr>
            <a:noAutofit/>
          </a:bodyPr>
          <a:lstStyle/>
          <a:p>
            <a:pPr algn="ctr"/>
            <a:br>
              <a:rPr lang="ru-RU" sz="2100" b="1" dirty="0"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100" b="1" dirty="0"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100" b="1" dirty="0"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100" b="1" dirty="0"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100" b="1" dirty="0"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100" b="1" dirty="0"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Роль </a:t>
            </a:r>
            <a:r>
              <a:rPr lang="ru-RU" sz="2400" b="1" u="sng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государства</a:t>
            </a:r>
            <a:r>
              <a:rPr lang="ru-RU" sz="24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регулировании отношений по поводу применения труда</a:t>
            </a:r>
            <a:b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326E930-4BE3-45FD-A89B-BBE527600D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0719" y="890202"/>
            <a:ext cx="11319030" cy="5457331"/>
          </a:xfrm>
        </p:spPr>
        <p:txBody>
          <a:bodyPr>
            <a:normAutofit/>
          </a:bodyPr>
          <a:lstStyle/>
          <a:p>
            <a:pPr indent="257175" algn="just"/>
            <a:r>
              <a:rPr lang="ru-RU" sz="21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Сначала государство практически не вмешивалось в регулирование такого вида человеческой деятельности, как </a:t>
            </a:r>
            <a:r>
              <a:rPr lang="ru-RU" sz="2100" b="1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труд</a:t>
            </a:r>
            <a:r>
              <a:rPr lang="ru-RU" sz="21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играя </a:t>
            </a:r>
            <a:r>
              <a:rPr lang="ru-RU" sz="21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минимальную роль «ночного сторожа» (прежде всего, в сфере </a:t>
            </a:r>
            <a:r>
              <a:rPr lang="ru-RU" sz="2100" b="1" u="sng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гражданского</a:t>
            </a:r>
            <a:r>
              <a:rPr lang="ru-RU" sz="21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права).</a:t>
            </a:r>
            <a:r>
              <a:rPr lang="ru-RU" sz="21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1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257175" algn="just"/>
            <a:r>
              <a:rPr lang="ru-RU" sz="21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Нормы гражданского права традиционно регулировали </a:t>
            </a:r>
            <a:r>
              <a:rPr lang="ru-RU" sz="21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вопросы собственности</a:t>
            </a:r>
            <a:r>
              <a:rPr lang="ru-RU" sz="21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что было вполне достаточным. Несвободный «работник-орудие» являлся не субъектом, а объектом правового регулирования (</a:t>
            </a:r>
            <a:r>
              <a:rPr lang="ru-RU" sz="2100" b="1" i="1" dirty="0" err="1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instrumentum</a:t>
            </a:r>
            <a:r>
              <a:rPr lang="ru-RU" sz="21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b="1" i="1" dirty="0" err="1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vocale</a:t>
            </a:r>
            <a:r>
              <a:rPr lang="ru-RU" sz="21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1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1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257175" algn="just"/>
            <a:r>
              <a:rPr lang="ru-RU" sz="21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На определенном этапе подавляющее большинство граждан стало </a:t>
            </a:r>
            <a:r>
              <a:rPr lang="ru-RU" sz="21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формально свободными людьми </a:t>
            </a:r>
            <a:r>
              <a:rPr lang="ru-RU" sz="21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1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буржуазно-демократические революции, получение гражданских и политических прав</a:t>
            </a:r>
            <a:r>
              <a:rPr lang="ru-RU" sz="21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</a:p>
          <a:p>
            <a:pPr indent="257175" algn="just"/>
            <a:r>
              <a:rPr lang="ru-RU" sz="21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 у них ничего  практически ничего не оказалось кроме </a:t>
            </a:r>
            <a:r>
              <a:rPr lang="ru-RU" sz="2100" b="1" u="sng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способности к труду</a:t>
            </a:r>
            <a:r>
              <a:rPr lang="ru-RU" sz="21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которую можно </a:t>
            </a:r>
            <a:r>
              <a:rPr lang="ru-RU" sz="2100" b="1" i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2925" b="1" i="1" u="sng" dirty="0">
                <a:solidFill>
                  <a:srgbClr val="C00000"/>
                </a:solidFill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</a:rPr>
              <a:t>продать</a:t>
            </a:r>
            <a:r>
              <a:rPr lang="ru-RU" sz="2100" b="1" i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ru-RU" sz="21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1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термин </a:t>
            </a:r>
            <a:r>
              <a:rPr lang="ru-RU" sz="21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условный</a:t>
            </a:r>
            <a:r>
              <a:rPr lang="ru-RU" sz="21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это лишь </a:t>
            </a:r>
            <a:r>
              <a:rPr lang="ru-RU" sz="2100" b="1" i="1" u="sng" dirty="0">
                <a:solidFill>
                  <a:srgbClr val="7030A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образ</a:t>
            </a:r>
            <a:r>
              <a:rPr lang="en-US" sz="21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1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1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Эта способность </a:t>
            </a:r>
            <a:r>
              <a:rPr lang="ru-RU" sz="2100" b="1" dirty="0">
                <a:solidFill>
                  <a:srgbClr val="0070C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НЕОТДЕЛИМА</a:t>
            </a:r>
            <a:r>
              <a:rPr lang="ru-RU" sz="2100" b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от личности</a:t>
            </a:r>
            <a:r>
              <a:rPr lang="ru-RU" sz="21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Постепенно возникла </a:t>
            </a:r>
            <a:r>
              <a:rPr lang="ru-RU" sz="21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необходимость САМОСТОЯТЕЛЬНОГО ПРАВОВОГО РЕГУЛИРОВАНИЯ</a:t>
            </a:r>
            <a:r>
              <a:rPr lang="ru-RU" sz="21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отношений, связанных с применением личного труда</a:t>
            </a:r>
            <a:endParaRPr lang="ru-RU" sz="2100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FED55B3-A19C-4A56-9437-3EE2C6E802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890202"/>
            <a:ext cx="39818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257175" defTabSz="685800"/>
            <a:endParaRPr lang="ru-RU" altLang="ru-RU" sz="1350" dirty="0"/>
          </a:p>
        </p:txBody>
      </p:sp>
    </p:spTree>
    <p:extLst>
      <p:ext uri="{BB962C8B-B14F-4D97-AF65-F5344CB8AC3E}">
        <p14:creationId xmlns:p14="http://schemas.microsoft.com/office/powerpoint/2010/main" val="4135724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09B2DC-318E-42E4-B42D-9261E61CD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740" y="257452"/>
            <a:ext cx="11265763" cy="790113"/>
          </a:xfrm>
        </p:spPr>
        <p:txBody>
          <a:bodyPr>
            <a:noAutofit/>
          </a:bodyPr>
          <a:lstStyle/>
          <a:p>
            <a:pPr algn="ctr"/>
            <a:r>
              <a:rPr lang="ru-RU" sz="21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ТРУД, РЫНОЧНАЯ ЭКОНОМИКА , РЫНОК ТРУДА, </a:t>
            </a:r>
            <a:br>
              <a:rPr lang="ru-RU" sz="21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ПРАВОВОЕ РЕГУЛИРОВАНИЕ ОТНОШЕНИЙ В СФЕРЕ ТРУДА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326E930-4BE3-45FD-A89B-BBE527600D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3783" y="1322773"/>
            <a:ext cx="11123720" cy="4998128"/>
          </a:xfrm>
        </p:spPr>
        <p:txBody>
          <a:bodyPr>
            <a:normAutofit lnSpcReduction="10000"/>
          </a:bodyPr>
          <a:lstStyle/>
          <a:p>
            <a:pPr indent="257175" algn="just"/>
            <a:r>
              <a:rPr lang="ru-RU" sz="21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Является ли труд товаром?</a:t>
            </a:r>
            <a:r>
              <a:rPr lang="ru-RU" sz="21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1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международно-правовых документах (</a:t>
            </a:r>
            <a:r>
              <a:rPr lang="ru-RU" altLang="ru-RU" sz="21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например, в Декларации о правах и задачах </a:t>
            </a:r>
            <a:r>
              <a:rPr lang="ru-RU" altLang="ru-RU" sz="2100" b="1" dirty="0">
                <a:solidFill>
                  <a:srgbClr val="7030A0"/>
                </a:solidFill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Международной организации труда </a:t>
            </a:r>
            <a:r>
              <a:rPr lang="ru-RU" altLang="ru-RU" sz="21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1944 г.) подчеркивалось, что </a:t>
            </a:r>
            <a:r>
              <a:rPr lang="ru-RU" altLang="ru-RU" sz="21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2100" b="1" u="sng" dirty="0">
                <a:solidFill>
                  <a:srgbClr val="C0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 не является товаром</a:t>
            </a:r>
            <a:r>
              <a:rPr lang="ru-RU" altLang="ru-RU" sz="21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altLang="ru-RU" sz="21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257175" algn="just"/>
            <a:r>
              <a:rPr lang="ru-RU" altLang="ru-RU" sz="21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этому приводит понимание </a:t>
            </a:r>
            <a:r>
              <a:rPr lang="ru-RU" altLang="ru-RU" sz="2100" b="1" u="sng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социального</a:t>
            </a:r>
            <a:r>
              <a:rPr lang="ru-RU" altLang="ru-RU" sz="21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элемента труда</a:t>
            </a:r>
            <a:r>
              <a:rPr lang="ru-RU" altLang="ru-RU" sz="21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его </a:t>
            </a:r>
            <a:r>
              <a:rPr lang="ru-RU" altLang="ru-RU" sz="2100" b="1" u="sng" dirty="0">
                <a:solidFill>
                  <a:srgbClr val="0070C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неотделимость</a:t>
            </a:r>
            <a:r>
              <a:rPr lang="ru-RU" altLang="ru-RU" sz="2100" b="1" dirty="0">
                <a:solidFill>
                  <a:srgbClr val="0070C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от личности человека</a:t>
            </a:r>
            <a:r>
              <a:rPr lang="ru-RU" altLang="ru-RU" sz="21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2100" b="1" dirty="0"/>
          </a:p>
          <a:p>
            <a:pPr indent="257175" algn="just"/>
            <a:r>
              <a:rPr lang="ru-RU" sz="21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Из недр гражданского права появилось право </a:t>
            </a:r>
            <a:r>
              <a:rPr lang="ru-RU" sz="21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ТРУДОВОЕ (реально – в конце </a:t>
            </a:r>
            <a:r>
              <a:rPr lang="en-US" sz="21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XIX </a:t>
            </a:r>
            <a:r>
              <a:rPr lang="ru-RU" sz="21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- начале </a:t>
            </a:r>
            <a:r>
              <a:rPr lang="en-US" sz="21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XX </a:t>
            </a:r>
            <a:r>
              <a:rPr lang="ru-RU" sz="21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века</a:t>
            </a:r>
            <a:r>
              <a:rPr lang="en-US" sz="21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1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257175" algn="just"/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середине XIX в. в европейских странах были приняты </a:t>
            </a:r>
            <a:r>
              <a:rPr lang="ru-RU" sz="2100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первые законы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b="1" u="sng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об ограничении рабочего времени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(прежде всего это касалось рабочего времени </a:t>
            </a:r>
            <a:r>
              <a:rPr lang="ru-RU" sz="2100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женщин и детей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затем этот подход был распространен и на мужчин) </a:t>
            </a:r>
            <a:r>
              <a:rPr lang="ru-RU" sz="2100" b="1" i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/в широком смысле – </a:t>
            </a:r>
            <a:r>
              <a:rPr lang="ru-RU" sz="2100" b="1" i="1" u="sng" dirty="0">
                <a:solidFill>
                  <a:srgbClr val="C00000"/>
                </a:solidFill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</a:rPr>
              <a:t>ОХРАНА ТРУДА</a:t>
            </a:r>
            <a:r>
              <a:rPr lang="ru-RU" sz="2100" b="1" i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/ (возникали фабричные </a:t>
            </a:r>
            <a:r>
              <a:rPr lang="ru-RU" sz="2100" b="1" i="1" u="sng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ИНСПЕКЦИИ</a:t>
            </a:r>
            <a:r>
              <a:rPr lang="ru-RU" sz="2100" b="1" i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1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ru-RU" sz="21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 был дан старт формированию новой </a:t>
            </a:r>
            <a:r>
              <a:rPr lang="ru-RU" sz="21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самостоятельной</a:t>
            </a:r>
            <a:r>
              <a:rPr lang="ru-RU" sz="21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отрасли права</a:t>
            </a:r>
            <a:r>
              <a:rPr lang="ru-RU" sz="21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1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 самостоятельным механизмом правового регулирования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Оно с самого своего появления имело </a:t>
            </a:r>
            <a:r>
              <a:rPr lang="ru-RU" sz="2100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СОЦИАЛЬНОЕ НАЗНАЧЕНИЕ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257175" algn="just"/>
            <a:r>
              <a:rPr lang="ru-RU" sz="21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Сегодня – это </a:t>
            </a:r>
            <a:r>
              <a:rPr lang="ru-RU" sz="21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одна из ведущих отраслей практически во всех мировых правовых системах</a:t>
            </a:r>
            <a:r>
              <a:rPr lang="ru-RU" sz="21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/>
            <a:endParaRPr lang="ru-RU" sz="1350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FED55B3-A19C-4A56-9437-3EE2C6E802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890202"/>
            <a:ext cx="39818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257175" defTabSz="685800"/>
            <a:endParaRPr lang="ru-RU" altLang="ru-RU" sz="1350" dirty="0"/>
          </a:p>
        </p:txBody>
      </p:sp>
    </p:spTree>
    <p:extLst>
      <p:ext uri="{BB962C8B-B14F-4D97-AF65-F5344CB8AC3E}">
        <p14:creationId xmlns:p14="http://schemas.microsoft.com/office/powerpoint/2010/main" val="1395972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5107" y="116632"/>
            <a:ext cx="11052699" cy="936105"/>
          </a:xfrm>
        </p:spPr>
        <p:txBody>
          <a:bodyPr>
            <a:noAutofit/>
          </a:bodyPr>
          <a:lstStyle/>
          <a:p>
            <a:pPr algn="ctr"/>
            <a:r>
              <a:rPr lang="ru-RU" sz="2100" b="1" u="sng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</a:t>
            </a:r>
            <a:r>
              <a:rPr lang="ru-RU" sz="21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ТРУДОВОГО ЗАКОНОДАТЕЛЬСТВА И ИНЫХ НПА, СОДЕРЖАЩИХ НОРМЫ ТРУДОВОГО ПРАВА</a:t>
            </a:r>
            <a:endParaRPr lang="ru-RU" sz="2100" dirty="0">
              <a:solidFill>
                <a:srgbClr val="C0000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677" y="1052737"/>
            <a:ext cx="11671870" cy="56093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Трудовое право - совокупность правовых норм, составляющих </a:t>
            </a:r>
            <a:r>
              <a:rPr lang="ru-RU" sz="2000" b="1" i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определенную целостную систему</a:t>
            </a:r>
            <a:r>
              <a:rPr lang="ru-RU" sz="20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которая обусловлена всем комплексом регулируемых этой отраслью права общественных отношений</a:t>
            </a:r>
            <a:endParaRPr lang="ru-RU" sz="2000" b="1" u="sng" dirty="0">
              <a:solidFill>
                <a:srgbClr val="FF000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u="sng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ОСНОВА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 РФ и федеральные конституционные законы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u="sng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Общепризнанные принципы и нормы международного права и международные договоры </a:t>
            </a:r>
            <a:r>
              <a:rPr lang="ru-RU" sz="20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</a:t>
            </a:r>
            <a:r>
              <a:rPr lang="ru-RU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/в т.ч.: ООН, МОТ, СЕ, ЕАЭС/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i="1" u="sng" dirty="0">
                <a:solidFill>
                  <a:srgbClr val="00206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NB</a:t>
            </a:r>
            <a:r>
              <a:rPr lang="ru-RU" sz="2000" b="1" i="1" u="sng" dirty="0">
                <a:solidFill>
                  <a:srgbClr val="00206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допускается применение правил международных договоров РФ в их истолковании, противоречащем Конституции РФ. Такое противоречие может быть установлено в порядке, определенном ФКЗ 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(часть третья </a:t>
            </a:r>
            <a:r>
              <a:rPr lang="ru-RU" sz="2000" b="1" i="1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ст.10 ТК РФ 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«Трудовое законодательство, иные акты, содержащие нормы трудового права, и нормы международного права» в ред. от 30.04.2021).</a:t>
            </a:r>
          </a:p>
          <a:p>
            <a:pPr algn="just"/>
            <a:r>
              <a:rPr lang="ru-RU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Трудовое законодательство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(включая законодательство об охране труда) –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ТК РФ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иные ФЗ и законы субъектов РФ, содержащие нормы ТП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000" b="1" i="1" u="sng" dirty="0">
                <a:solidFill>
                  <a:srgbClr val="C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NB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изменений в ТК, а также приостановление действия его положений или признание таких положений утратившими силу осуществляется </a:t>
            </a:r>
            <a:r>
              <a:rPr lang="ru-RU" sz="20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отдельными</a:t>
            </a:r>
            <a:r>
              <a:rPr lang="ru-RU" sz="20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ФЗ. (они</a:t>
            </a:r>
            <a:r>
              <a:rPr lang="ru-RU" sz="20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могут быть включены в тексты ФЗ, изменяющих другие законодательные акты РФ.) 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ТК РФ в </a:t>
            </a:r>
            <a:r>
              <a:rPr lang="ru-RU" sz="2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14.07.2022 //</a:t>
            </a:r>
          </a:p>
          <a:p>
            <a:pPr marL="0" indent="0" algn="just">
              <a:buNone/>
            </a:pP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b="1" i="1" u="sng" dirty="0">
                <a:solidFill>
                  <a:srgbClr val="C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NB</a:t>
            </a:r>
            <a:r>
              <a:rPr lang="ru-RU" sz="2000" b="1" i="1" u="sng" dirty="0">
                <a:solidFill>
                  <a:srgbClr val="C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Письма и т.п. документы ФОИВ не являются НПА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b="1" dirty="0">
                <a:solidFill>
                  <a:srgbClr val="C00000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Times New Roman" panose="02020603050405020304" pitchFamily="18" charset="0"/>
              </a:rPr>
              <a:t>ЛНА, содержащие нормы трудового права, КД, соглашения</a:t>
            </a:r>
            <a:endParaRPr lang="en-US" sz="2000" b="1" i="1" u="sng" dirty="0">
              <a:solidFill>
                <a:srgbClr val="C00000"/>
              </a:solidFill>
              <a:highlight>
                <a:srgbClr val="00FFFF"/>
              </a:highlight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endParaRPr lang="ru-RU" sz="135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269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Заголовок 1">
            <a:extLst>
              <a:ext uri="{FF2B5EF4-FFF2-40B4-BE49-F238E27FC236}">
                <a16:creationId xmlns:a16="http://schemas.microsoft.com/office/drawing/2014/main" id="{17FE93BA-B8DF-40B8-A2AE-53071C2EC7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9954" y="228601"/>
            <a:ext cx="10928838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br>
              <a:rPr lang="ru-RU" altLang="ru-RU" sz="2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0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ТК об </a:t>
            </a:r>
            <a:r>
              <a:rPr lang="ru-RU" altLang="ru-RU" sz="3000" b="1" u="sng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УЧЕТЕ МНЕНИЯ</a:t>
            </a:r>
            <a:r>
              <a:rPr lang="ru-RU" altLang="ru-RU" sz="30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altLang="ru-RU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000" b="1" u="sng" dirty="0">
                <a:solidFill>
                  <a:srgbClr val="C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ВОППО</a:t>
            </a:r>
            <a:r>
              <a:rPr lang="ru-RU" altLang="ru-RU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altLang="ru-RU" sz="3000" b="1" u="sng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иных представителей работников</a:t>
            </a:r>
            <a:b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467" name="Объект 2">
            <a:extLst>
              <a:ext uri="{FF2B5EF4-FFF2-40B4-BE49-F238E27FC236}">
                <a16:creationId xmlns:a16="http://schemas.microsoft.com/office/drawing/2014/main" id="{E58D20BA-90C9-4BEF-AA41-C144107817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484" y="1450731"/>
            <a:ext cx="11139853" cy="4756638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ru-RU" alt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indent="0" algn="just">
              <a:buNone/>
              <a:defRPr/>
            </a:pPr>
            <a:r>
              <a:rPr lang="ru-RU" altLang="ru-RU" sz="1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ТК предусматривает необходимость </a:t>
            </a:r>
            <a:r>
              <a:rPr lang="ru-RU" altLang="ru-RU" b="1" u="sng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УЧЕТА МНЕНИЯ</a:t>
            </a:r>
            <a:r>
              <a:rPr lang="ru-RU" alt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 работников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(в лице </a:t>
            </a:r>
            <a:r>
              <a:rPr lang="ru-RU" altLang="ru-RU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ВОППО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>
                <a:solidFill>
                  <a:srgbClr val="7030A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ru-RU" alt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представительного органа работников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широкому кругу вопросов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прежде всего, при решении вопросов оплаты и нормирования труда, трудовой дисциплины, охраны труда, некоторых аспектов кадровой политики </a:t>
            </a:r>
            <a:r>
              <a:rPr lang="ru-RU" altLang="ru-RU" b="1" i="1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(всего их – </a:t>
            </a:r>
            <a:r>
              <a:rPr lang="ru-RU" altLang="ru-RU" b="1" i="1" u="sng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  <a:r>
              <a:rPr lang="ru-RU" altLang="ru-RU" b="1" i="1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  <a:defRPr/>
            </a:pPr>
            <a:endParaRPr lang="ru-RU" altLang="ru-RU" b="1" i="1" dirty="0">
              <a:solidFill>
                <a:srgbClr val="FF0000"/>
              </a:solidFill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Работодатель принимает решения с учетом мнения соответствующего профсоюзного органа </a:t>
            </a:r>
            <a:r>
              <a:rPr lang="ru-RU" b="1" u="sng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в случаях, предусмотренных ТК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</a:rPr>
              <a:t>. </a:t>
            </a:r>
            <a:r>
              <a:rPr lang="ru-RU" b="1" i="1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(ст. 371 ТК).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endParaRPr lang="ru-RU" altLang="ru-RU" sz="2400" dirty="0">
              <a:solidFill>
                <a:srgbClr val="FF0000"/>
              </a:solidFill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728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7607AF-2A5A-4BE8-BB20-01460D6AC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007" y="281354"/>
            <a:ext cx="9604633" cy="888023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СУДЕБНАЯ ПРАКТИКА</a:t>
            </a:r>
            <a: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7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ТРУДОВОГО ПРАВА (ПРТО)</a:t>
            </a:r>
            <a: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07BB9B-71CB-4FD5-A940-A9A9D38FF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877" y="1635369"/>
            <a:ext cx="10735408" cy="483577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sz="3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825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2000" b="1" u="sng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УРОВНИ</a:t>
            </a:r>
            <a:r>
              <a:rPr lang="ru-RU" sz="1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судебной практики и актов, принимаемых судебными органами: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sz="1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Конституционный Суд РФ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2000" b="1" i="1" dirty="0">
                <a:solidFill>
                  <a:srgbClr val="0070C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КС – «</a:t>
            </a:r>
            <a:r>
              <a:rPr lang="ru-RU" sz="12000" b="1" i="1" u="sng" dirty="0">
                <a:solidFill>
                  <a:srgbClr val="0070C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негативный законодатель</a:t>
            </a:r>
            <a:r>
              <a:rPr lang="ru-RU" sz="12000" b="1" i="1" dirty="0">
                <a:solidFill>
                  <a:srgbClr val="0070C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» ...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ru-RU" sz="1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sz="1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Верховный Суд РФ </a:t>
            </a:r>
            <a:r>
              <a:rPr lang="ru-RU" sz="1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(ППВС; обзоры)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sz="1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Суды общей юрисдикции </a:t>
            </a:r>
            <a:r>
              <a:rPr lang="ru-RU" sz="12000" b="1" i="1" dirty="0">
                <a:solidFill>
                  <a:srgbClr val="C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(решения по конкретным делам /«квази-прецеденты»/</a:t>
            </a:r>
          </a:p>
          <a:p>
            <a:pPr marL="0" indent="0" algn="just">
              <a:buNone/>
            </a:pPr>
            <a:endParaRPr lang="ru-RU" sz="3825" b="1" i="1" dirty="0">
              <a:solidFill>
                <a:srgbClr val="C00000"/>
              </a:solidFill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625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9819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142043"/>
            <a:ext cx="11168109" cy="878889"/>
          </a:xfrm>
        </p:spPr>
        <p:txBody>
          <a:bodyPr>
            <a:normAutofit/>
          </a:bodyPr>
          <a:lstStyle/>
          <a:p>
            <a:pPr algn="ctr"/>
            <a:r>
              <a:rPr lang="ru-RU" sz="21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Важнейшие Постановления Пленума Верховного Суда РФ, </a:t>
            </a:r>
            <a:br>
              <a:rPr lang="ru-RU" sz="21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рассматривающие вопросы </a:t>
            </a:r>
            <a:r>
              <a:rPr lang="ru-RU" sz="2100" b="1" u="sng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трудовых отношений  </a:t>
            </a:r>
            <a:endParaRPr lang="ru-RU" sz="2100" b="1" i="1" u="sng" dirty="0">
              <a:solidFill>
                <a:srgbClr val="C00000"/>
              </a:solidFill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1841" y="1145219"/>
            <a:ext cx="10972800" cy="5166804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7200" b="1" dirty="0">
                <a:solidFill>
                  <a:srgbClr val="0070C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ППВС от 17.03.2004 N 2 (ред. от 24.11.2015) «О применении судами Российской Федерации Трудового кодекса Российской Федерации»</a:t>
            </a:r>
            <a:endParaRPr lang="ru-RU" sz="7200" dirty="0">
              <a:solidFill>
                <a:srgbClr val="0070C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7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ППВС от 16.11.2006 N 52 (ред. от 28.09.2010) «О применении судами законодательства, регулирующего материальную ответственность работников за ущерб, причиненный работодателю»</a:t>
            </a:r>
            <a:endParaRPr lang="ru-RU" sz="7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7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ППВС от 10.03.2011 N 2 «О применении судами законодательства об обязательном социальном страховании от несчастных случаев на производстве и профессиональных заболеваний»</a:t>
            </a:r>
            <a:endParaRPr lang="ru-RU" sz="7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7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ППВС от 28.01.2014 N 1 «О применении законодательства, регулирующего труд женщин, лиц с семейными обязанностями и несовершеннолетних»</a:t>
            </a:r>
            <a:endParaRPr lang="ru-RU" sz="7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7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ППВС от 02.06.2015 N 21 «О некоторых вопросах, возникших у судов при применении законодательства, регулирующего труд руководителя организации и членов коллегиального исполнительного органа организации»</a:t>
            </a:r>
            <a:endParaRPr lang="ru-RU" sz="7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7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ППВС от 24.11.2015 N 52 «О применении судами законодательства, регулирующего труд спортсменов и тренеров»</a:t>
            </a:r>
          </a:p>
          <a:p>
            <a:pPr algn="just"/>
            <a:r>
              <a:rPr lang="ru-RU" sz="7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ППВС от 29.05.2018 N 15 «О применении судами законодательства, регулирующего труд работников, работающих у работодателей - физических лиц и у работодателей - субъектов малого предпринимательства, которые отнесены к микропредприятиям»</a:t>
            </a:r>
            <a:endParaRPr lang="en-US" sz="7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7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ППВС от 23.12.2021 N 45 «</a:t>
            </a:r>
            <a:r>
              <a:rPr lang="ru-RU" sz="7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О некоторых вопросах, возникающих при рассмотрении судами общей юрисдикции дел об административных правонарушениях, связанных с нарушением трудового законодательства и иных нормативных правовых актов, содержащих нормы трудового права»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sz="7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Пленума Верховного Суда РФ от 15.11.2022 N 33 «О практике применения судами норм о компенсации морального вреда»</a:t>
            </a:r>
          </a:p>
          <a:p>
            <a:pPr algn="just"/>
            <a:endParaRPr lang="ru-RU" sz="7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/>
              <a:t>«</a:t>
            </a:r>
          </a:p>
        </p:txBody>
      </p:sp>
    </p:spTree>
    <p:extLst>
      <p:ext uri="{BB962C8B-B14F-4D97-AF65-F5344CB8AC3E}">
        <p14:creationId xmlns:p14="http://schemas.microsoft.com/office/powerpoint/2010/main" val="18217248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4241</Words>
  <Application>Microsoft Office PowerPoint</Application>
  <PresentationFormat>Широкоэкранный</PresentationFormat>
  <Paragraphs>286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42" baseType="lpstr">
      <vt:lpstr>Arial</vt:lpstr>
      <vt:lpstr>Arial Black</vt:lpstr>
      <vt:lpstr>Calibri</vt:lpstr>
      <vt:lpstr>Calibri Light</vt:lpstr>
      <vt:lpstr>Georgia</vt:lpstr>
      <vt:lpstr>PT Serif</vt:lpstr>
      <vt:lpstr>Times New Roman</vt:lpstr>
      <vt:lpstr>Тема Office</vt:lpstr>
      <vt:lpstr>АКТУАЛЬНЫЕ ВОПРОСЫ ПРИМЕНЕНИЯ ТРУДОВОГО ЗАКОНОДАТЕЛЬСТВА  И СУДЕБНАЯ ПРАКТИКА</vt:lpstr>
      <vt:lpstr> Общая характеристика трудового права,  его становление и развитие</vt:lpstr>
      <vt:lpstr> ТРУД, РЫНОЧНАЯ ЭКОНОМИКА , РЫНОК ТРУДА,  ПРАВОВОЕ РЕГУЛИРОВАНИЕ ОТНОШЕНИЙ В СФЕРЕ ТРУДА</vt:lpstr>
      <vt:lpstr>      Роль государства в регулировании отношений по поводу применения труда </vt:lpstr>
      <vt:lpstr>ТРУД, РЫНОЧНАЯ ЭКОНОМИКА , РЫНОК ТРУДА,  ПРАВОВОЕ РЕГУЛИРОВАНИЕ ОТНОШЕНИЙ В СФЕРЕ ТРУДА</vt:lpstr>
      <vt:lpstr>СИСТЕМА ТРУДОВОГО ЗАКОНОДАТЕЛЬСТВА И ИНЫХ НПА, СОДЕРЖАЩИХ НОРМЫ ТРУДОВОГО ПРАВА</vt:lpstr>
      <vt:lpstr> ТК об УЧЕТЕ МНЕНИЯ  ВОППО и иных представителей работников </vt:lpstr>
      <vt:lpstr>СУДЕБНАЯ ПРАКТИКА - ИСТОЧНИК ТРУДОВОГО ПРАВА (ПРТО) ?</vt:lpstr>
      <vt:lpstr>Важнейшие Постановления Пленума Верховного Суда РФ,  рассматривающие вопросы трудовых отношений  </vt:lpstr>
      <vt:lpstr>ЦЕЛИ И ЗАДАЧИ ТРУДОВОГО ЗАКОНОДАТЕЛЬСТВА (правового регулирования /ПРТО/) </vt:lpstr>
      <vt:lpstr>ПРИНЦИПЫ ПРАВА  - важнейшая правовая категория</vt:lpstr>
      <vt:lpstr>  ПРАКТИЧЕСКОЕ ЗНАЧЕНИЕ  ПРИНЦИПОВ ПРАВА </vt:lpstr>
      <vt:lpstr> Общая характеристика основных принципов трудового права /ст.ст. 37 и 30 Конституции РФ/ </vt:lpstr>
      <vt:lpstr> Высшие суды о регулирующем значении принципов трудового права </vt:lpstr>
      <vt:lpstr>МЕСТО ТРУДОВОГО ПРАВА В СИСТЕМЕ РОССИЙСКОГО ПРАВА И ОТГРАНИЧЕНИЕ ЕГО ОТ СМЕЖНЫХ ОТРАСЛЕЙ</vt:lpstr>
      <vt:lpstr> ПРАКТИЧЕСКИЕ ВОПРОСЫ ОТГРАНИЧЕНИЯ ТРУДОВЫХ ДОГОВОРОВ  ОТ ГРАЖДАНСКО-ПРАВОВЫХ,  СВЯЗАННЫХ С ПРИМЕНЕНИЕМ ТРУДА. </vt:lpstr>
      <vt:lpstr> ПРАКТИЧЕСКИЕ ВОПРОСЫ ОТГРАНИЧЕНИЯ ТРУДОВЫХ ДОГОВОРОВ  ОТ ГРАЖДАНСКО-ПРАВОВЫХ,  СВЯЗАННЫХ С ПРИМЕНЕНИЕМ ТРУДА. </vt:lpstr>
      <vt:lpstr>Презентация PowerPoint</vt:lpstr>
      <vt:lpstr>ДОПОЛНИТЕЛЬНОЕ УСЛОВИЕ  О ПОДСУДНОСТИ  ТРУДОВЫХ СПОРОВ </vt:lpstr>
      <vt:lpstr>ДОПОЛНИТЕЛЬНОЕ УСЛОВИЕ  О ПОДСУДНОСТИ  ТРУДОВЫХ СПОРОВ </vt:lpstr>
      <vt:lpstr>ДОПОЛНИТЕЛЬНОЕ УСЛОВИЕ  О ПОДСУДНОСТИ  ТРУДОВЫХ СПОРОВ</vt:lpstr>
      <vt:lpstr>Медиация в трудовом праве</vt:lpstr>
      <vt:lpstr>НЕКОТОРЫЕ ПРОБЛЕМЫ СОЦИАЛЬНОГО ПАРТНЕРСТВА НА СОВРЕМЕННОМ ЭТАПЕ</vt:lpstr>
      <vt:lpstr> СУДЕБНЫЕ РЕШЕНИЯ,  КОТОРЫЕ МОГУТ ПОВЛИЯТЬ НА ПРАКТИКУ  </vt:lpstr>
      <vt:lpstr>Апелляционное определение Мосгорсуда</vt:lpstr>
      <vt:lpstr>Апелляционное определение Мосгорсуда</vt:lpstr>
      <vt:lpstr>Апелляционное определение Мосгорсуда</vt:lpstr>
      <vt:lpstr>Апелляционное определение Мосгорсуда</vt:lpstr>
      <vt:lpstr> ПРОБЛЕМА СТУКТУРЫ ПРОФСОЮЗОВ  </vt:lpstr>
      <vt:lpstr> Постановление Конституционного Суда РФ от 24.10.2013  </vt:lpstr>
      <vt:lpstr>Представление интересов работников  первичными профсоюзными организациями  /ст.30 ТК/ </vt:lpstr>
      <vt:lpstr>СУДЕБНАЯ ПРАКТИКА</vt:lpstr>
      <vt:lpstr>Судебная практика 2023 г.</vt:lpstr>
      <vt:lpstr>Федеральный научно-практический журнал  «Трудовое право в России и за рубежом»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 Куренной</dc:creator>
  <cp:lastModifiedBy>Колабаева Анна Александровна</cp:lastModifiedBy>
  <cp:revision>42</cp:revision>
  <dcterms:created xsi:type="dcterms:W3CDTF">2023-09-24T11:57:05Z</dcterms:created>
  <dcterms:modified xsi:type="dcterms:W3CDTF">2023-10-13T08:32:42Z</dcterms:modified>
</cp:coreProperties>
</file>