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294" r:id="rId3"/>
    <p:sldId id="295" r:id="rId4"/>
    <p:sldId id="296" r:id="rId5"/>
    <p:sldId id="297" r:id="rId6"/>
    <p:sldId id="298" r:id="rId7"/>
    <p:sldId id="256" r:id="rId8"/>
    <p:sldId id="257" r:id="rId9"/>
    <p:sldId id="258" r:id="rId10"/>
    <p:sldId id="259" r:id="rId11"/>
    <p:sldId id="260" r:id="rId12"/>
    <p:sldId id="261" r:id="rId13"/>
    <p:sldId id="262" r:id="rId14"/>
    <p:sldId id="263" r:id="rId15"/>
    <p:sldId id="265" r:id="rId16"/>
    <p:sldId id="264" r:id="rId17"/>
    <p:sldId id="266" r:id="rId18"/>
    <p:sldId id="267" r:id="rId19"/>
    <p:sldId id="268" r:id="rId20"/>
    <p:sldId id="272" r:id="rId21"/>
    <p:sldId id="273" r:id="rId22"/>
    <p:sldId id="274" r:id="rId23"/>
    <p:sldId id="275" r:id="rId24"/>
    <p:sldId id="276" r:id="rId25"/>
    <p:sldId id="277" r:id="rId26"/>
    <p:sldId id="278" r:id="rId27"/>
    <p:sldId id="279" r:id="rId28"/>
    <p:sldId id="280" r:id="rId29"/>
    <p:sldId id="283" r:id="rId30"/>
    <p:sldId id="284" r:id="rId31"/>
    <p:sldId id="285" r:id="rId32"/>
    <p:sldId id="286" r:id="rId33"/>
    <p:sldId id="287" r:id="rId34"/>
    <p:sldId id="288" r:id="rId35"/>
    <p:sldId id="289" r:id="rId36"/>
    <p:sldId id="290" r:id="rId37"/>
    <p:sldId id="291" r:id="rId38"/>
    <p:sldId id="292" r:id="rId39"/>
    <p:sldId id="293" r:id="rId40"/>
    <p:sldId id="299" r:id="rId41"/>
    <p:sldId id="300" r:id="rId42"/>
    <p:sldId id="301" r:id="rId43"/>
    <p:sldId id="302" r:id="rId44"/>
    <p:sldId id="303" r:id="rId45"/>
    <p:sldId id="305" r:id="rId46"/>
    <p:sldId id="306" r:id="rId47"/>
    <p:sldId id="307" r:id="rId48"/>
    <p:sldId id="308" r:id="rId49"/>
    <p:sldId id="309" r:id="rId50"/>
  </p:sldIdLst>
  <p:sldSz cx="12192000" cy="6858000"/>
  <p:notesSz cx="6858000" cy="9144000"/>
  <p:defaultTextStyle>
    <a:defPPr>
      <a:defRPr lang="ru-RU"/>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ECA146E-4FAE-49F9-AAA1-3CF12A633B36}" type="datetimeFigureOut">
              <a:rPr lang="ru-RU"/>
              <a:pPr>
                <a:defRPr/>
              </a:pPr>
              <a:t>07.09.2022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492EEEBD-0F29-468E-984C-776121B02469}"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A107F37-CCBF-4DF4-9302-5B3567809EC0}" type="datetimeFigureOut">
              <a:rPr lang="ru-RU"/>
              <a:pPr>
                <a:defRPr/>
              </a:pPr>
              <a:t>07.09.2022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7DCCD667-E50B-451F-BF9C-3DBB5F2D4536}"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2BC90A4-A902-409B-9482-9EA32610083C}" type="datetimeFigureOut">
              <a:rPr lang="ru-RU"/>
              <a:pPr>
                <a:defRPr/>
              </a:pPr>
              <a:t>07.09.2022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1DDA8E1E-BE50-42ED-957E-7BD10AD73649}"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8CF505F-B4CE-4B72-91A4-EEDCBDC9B5B5}" type="datetimeFigureOut">
              <a:rPr lang="ru-RU"/>
              <a:pPr>
                <a:defRPr/>
              </a:pPr>
              <a:t>07.09.2022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7BE32518-024F-40D4-A675-21D9DE86227F}"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69DB208-823A-4A8D-BC8D-9AFEF7878029}" type="datetimeFigureOut">
              <a:rPr lang="ru-RU"/>
              <a:pPr>
                <a:defRPr/>
              </a:pPr>
              <a:t>07.09.2022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65B9FDF4-973C-4360-A4F8-73F6E078451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3B31C95-50FD-42C7-B3D1-982E6744939C}" type="datetimeFigureOut">
              <a:rPr lang="ru-RU"/>
              <a:pPr>
                <a:defRPr/>
              </a:pPr>
              <a:t>07.09.2022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9ED38B5C-8A6B-4321-90AC-0A1DFBB47B01}"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E7EE5A6D-CB17-4322-94DD-BA073167E1E8}" type="datetimeFigureOut">
              <a:rPr lang="ru-RU"/>
              <a:pPr>
                <a:defRPr/>
              </a:pPr>
              <a:t>07.09.2022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fld id="{CEE5A1F6-10D8-4404-81C1-BD4860B75C5C}"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766B8D6-1FAC-409A-BA36-BD966B912795}" type="datetimeFigureOut">
              <a:rPr lang="ru-RU"/>
              <a:pPr>
                <a:defRPr/>
              </a:pPr>
              <a:t>07.09.2022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fld id="{C2B7AC79-AD1E-4E75-8350-DC374D71C0BF}"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50B835B8-EE68-4210-8BFA-ADB256A3712B}" type="datetimeFigureOut">
              <a:rPr lang="ru-RU"/>
              <a:pPr>
                <a:defRPr/>
              </a:pPr>
              <a:t>07.09.2022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fld id="{88D50655-8DDD-4742-AFB0-AB78C1F911FD}"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0133457-C14C-4EF4-BFD4-5EECA4A5B644}" type="datetimeFigureOut">
              <a:rPr lang="ru-RU"/>
              <a:pPr>
                <a:defRPr/>
              </a:pPr>
              <a:t>07.09.2022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E440D353-5127-48B4-8AC3-54D93ECD2E0C}"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4D95E59-917F-4637-B52D-E11D82BC14BE}" type="datetimeFigureOut">
              <a:rPr lang="ru-RU"/>
              <a:pPr>
                <a:defRPr/>
              </a:pPr>
              <a:t>07.09.2022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0ECB6532-F0E1-4A72-9C76-50894982CD19}"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D40A739D-4730-416C-8F8A-D61E7F69817D}" type="datetimeFigureOut">
              <a:rPr lang="ru-RU"/>
              <a:pPr>
                <a:defRPr/>
              </a:pPr>
              <a:t>07.09.2022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smtClean="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8B1B905-2930-41D1-99A8-DEFEE402B23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lerk.ru/cdoc/nalogovyj-kodeks-rossijskoj-federacii-nk-r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onsultant.ru/document/cons_doc_LAW_28165/fa098053c64474d0bce6fdf7cf266b087965a092/" TargetMode="External"/><Relationship Id="rId2" Type="http://schemas.openxmlformats.org/officeDocument/2006/relationships/hyperlink" Target="http://www.consultant.ru/document/cons_doc_LAW_422436/f4ff102a9228a8dad12c831ba03c457000a62d3c/" TargetMode="External"/><Relationship Id="rId1" Type="http://schemas.openxmlformats.org/officeDocument/2006/relationships/slideLayout" Target="../slideLayouts/slideLayout2.xml"/><Relationship Id="rId5" Type="http://schemas.openxmlformats.org/officeDocument/2006/relationships/hyperlink" Target="http://www.consultant.ru/document/cons_doc_LAW_377025/a397ec4ca2dd0c96c211ee4e4436628f0cf581a3/" TargetMode="External"/><Relationship Id="rId4" Type="http://schemas.openxmlformats.org/officeDocument/2006/relationships/hyperlink" Target="http://www.consultant.ru/document/cons_doc_LAW_377025/416441e14a600610e2ba0765f72cb72c290cdc3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consultant.ru/document/cons_doc_LAW_397907/1a1d51008200dddba95fd6a6a8e651ddaaa04835/" TargetMode="External"/><Relationship Id="rId7" Type="http://schemas.openxmlformats.org/officeDocument/2006/relationships/hyperlink" Target="http://www.consultant.ru/document/cons_doc_LAW_422436/f4ff102a9228a8dad12c831ba03c457000a62d3c/" TargetMode="External"/><Relationship Id="rId2" Type="http://schemas.openxmlformats.org/officeDocument/2006/relationships/hyperlink" Target="http://www.consultant.ru/document/cons_doc_LAW_422068/8729a73d82e444f858aa833f74191fd5de2f508d/" TargetMode="External"/><Relationship Id="rId1" Type="http://schemas.openxmlformats.org/officeDocument/2006/relationships/slideLayout" Target="../slideLayouts/slideLayout2.xml"/><Relationship Id="rId6" Type="http://schemas.openxmlformats.org/officeDocument/2006/relationships/hyperlink" Target="http://www.consultant.ru/document/cons_doc_LAW_389245/b004fed0b70d0f223e4a81f8ad6cd92af90a7e3b/" TargetMode="External"/><Relationship Id="rId5" Type="http://schemas.openxmlformats.org/officeDocument/2006/relationships/hyperlink" Target="http://www.consultant.ru/document/cons_doc_LAW_422068/7718ec6931d6e1016483c9980d1dbc6d37165d23/" TargetMode="External"/><Relationship Id="rId4" Type="http://schemas.openxmlformats.org/officeDocument/2006/relationships/hyperlink" Target="http://www.consultant.ru/document/cons_doc_LAW_422068/2a4870fda21fdffc70bade7ef80135143050f0b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onsultant.ru/document/cons_doc_LAW_422436/c03008a92ccba28226abe4034e9aa43e3a2ffeb4/" TargetMode="External"/><Relationship Id="rId2" Type="http://schemas.openxmlformats.org/officeDocument/2006/relationships/hyperlink" Target="http://www.consultant.ru/document/cons_doc_LAW_422436/f4ff102a9228a8dad12c831ba03c457000a62d3c/" TargetMode="External"/><Relationship Id="rId1" Type="http://schemas.openxmlformats.org/officeDocument/2006/relationships/slideLayout" Target="../slideLayouts/slideLayout2.xml"/><Relationship Id="rId5" Type="http://schemas.openxmlformats.org/officeDocument/2006/relationships/hyperlink" Target="http://www.consultant.ru/document/cons_doc_LAW_422068/2a4870fda21fdffc70bade7ef80135143050f0b1/" TargetMode="External"/><Relationship Id="rId4" Type="http://schemas.openxmlformats.org/officeDocument/2006/relationships/hyperlink" Target="http://www.consultant.ru/document/cons_doc_LAW_389245/b004fed0b70d0f223e4a81f8ad6cd92af90a7e3b/"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onsultant.ru/document/cons_doc_LAW_422079/d12634a3b32eea709b2c4fc1b24c6533c88154e6/" TargetMode="External"/><Relationship Id="rId2" Type="http://schemas.openxmlformats.org/officeDocument/2006/relationships/hyperlink" Target="http://www.consultant.ru/document/cons_doc_LAW_422436/f4ff102a9228a8dad12c831ba03c457000a62d3c/" TargetMode="External"/><Relationship Id="rId1" Type="http://schemas.openxmlformats.org/officeDocument/2006/relationships/slideLayout" Target="../slideLayouts/slideLayout2.xml"/><Relationship Id="rId6" Type="http://schemas.openxmlformats.org/officeDocument/2006/relationships/hyperlink" Target="http://www.consultant.ru/document/cons_doc_LAW_348662/3d0cac60971a511280cbba229d9b6329c07731f7/" TargetMode="External"/><Relationship Id="rId5" Type="http://schemas.openxmlformats.org/officeDocument/2006/relationships/hyperlink" Target="http://www.consultant.ru/document/cons_doc_LAW_296446/3d0cac60971a511280cbba229d9b6329c07731f7/" TargetMode="External"/><Relationship Id="rId4" Type="http://schemas.openxmlformats.org/officeDocument/2006/relationships/hyperlink" Target="http://www.consultant.ru/document/cons_doc_LAW_422436/625f7f7ad302ab285fe87457521eb265c7dbee3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login.consultant.ru/link/?req=doc&amp;demo=2&amp;base=LAW&amp;n=289772&amp;dst=100012&amp;field=134&amp;date=06.09.2022" TargetMode="External"/><Relationship Id="rId2" Type="http://schemas.openxmlformats.org/officeDocument/2006/relationships/hyperlink" Target="https://login.consultant.ru/link/?req=doc&amp;demo=2&amp;base=LAW&amp;n=422079&amp;dst=24&amp;field=134&amp;date=06.09.202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login.consultant.ru/link/?req=doc&amp;demo=2&amp;base=LAW&amp;n=422079&amp;dst=24&amp;field=134&amp;date=06.09.202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nsultant.ru/document/cons_doc_LAW_27261/d176dcf22d056e1e709b59993586b0c586e942e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login.consultant.ru/link/?req=doc&amp;demo=2&amp;base=LAW&amp;n=389682&amp;dst=17541&amp;field=134&amp;date=23.09.2021" TargetMode="External"/><Relationship Id="rId2" Type="http://schemas.openxmlformats.org/officeDocument/2006/relationships/hyperlink" Target="https://login.consultant.ru/link/?req=doc&amp;demo=2&amp;base=LAW&amp;n=370348&amp;date=23.09.2021" TargetMode="External"/><Relationship Id="rId1" Type="http://schemas.openxmlformats.org/officeDocument/2006/relationships/slideLayout" Target="../slideLayouts/slideLayout2.xml"/><Relationship Id="rId4" Type="http://schemas.openxmlformats.org/officeDocument/2006/relationships/hyperlink" Target="https://login.consultant.ru/link/?req=doc&amp;demo=2&amp;base=LAW&amp;n=389682&amp;dst=15424&amp;field=134&amp;date=23.09.2021"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login.consultant.ru/link/?req=doc&amp;demo=2&amp;base=LAW&amp;n=93980&amp;date=23.09.2021" TargetMode="External"/><Relationship Id="rId2" Type="http://schemas.openxmlformats.org/officeDocument/2006/relationships/hyperlink" Target="https://login.consultant.ru/link/?req=doc&amp;demo=2&amp;base=LAW&amp;n=370348&amp;dst=40&amp;field=134&amp;date=23.09.2021" TargetMode="External"/><Relationship Id="rId1" Type="http://schemas.openxmlformats.org/officeDocument/2006/relationships/slideLayout" Target="../slideLayouts/slideLayout2.xml"/><Relationship Id="rId4" Type="http://schemas.openxmlformats.org/officeDocument/2006/relationships/hyperlink" Target="https://login.consultant.ru/link/?req=doc&amp;demo=2&amp;base=LAW&amp;n=370348&amp;dst=24&amp;field=134&amp;date=23.09.202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audit-it.ru/terms/taxation/nalogovyy_period.html" TargetMode="External"/><Relationship Id="rId2" Type="http://schemas.openxmlformats.org/officeDocument/2006/relationships/hyperlink" Target="https://www.audit-it.ru/nk/217.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argumenta.ru/shengenskaya-viza/poryadok-likvidacii-yuridicheskih-lic-osnovaniya-likvidacii/" TargetMode="External"/><Relationship Id="rId2" Type="http://schemas.openxmlformats.org/officeDocument/2006/relationships/hyperlink" Target="https://argumenta.ru/immigraciya/dogovor-podryada-mezhdu-yuridicheskimi-ili-fizicheskimi-licami-dogovo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argumenta.ru/puteshestviya/konspekt-ponyatie-i-sushchnost-dogovora-vidy-dogovorov-ponyatie-i-vidy-grazhdansko-pravovyh-dogovorov-p/" TargetMode="External"/><Relationship Id="rId2" Type="http://schemas.openxmlformats.org/officeDocument/2006/relationships/hyperlink" Target="https://argumenta.ru/oformlenie/dkp-prostaya-pismennaya-forma-dogovor-kupli-prodazhi-avtomobilya-skacha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onsultant.ru/document/cons_doc_LAW_47274/d0b6cf1efac0302ad90c10890d5f1c8a9287efd9/" TargetMode="External"/><Relationship Id="rId2" Type="http://schemas.openxmlformats.org/officeDocument/2006/relationships/hyperlink" Target="http://www.consultant.ru/document/cons_doc_LAW_27261/d176dcf22d056e1e709b59993586b0c586e942e2/" TargetMode="External"/><Relationship Id="rId1" Type="http://schemas.openxmlformats.org/officeDocument/2006/relationships/slideLayout" Target="../slideLayouts/slideLayout2.xml"/><Relationship Id="rId4" Type="http://schemas.openxmlformats.org/officeDocument/2006/relationships/hyperlink" Target="http://www.consultant.ru/document/cons_doc_LAW_47274/ab01cd8c3746afe1a930658286ae0a44b0fa545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v2b.ru/documents/pismo-fns-rf-ot-11-04-2019-sd-3-3-3409/" TargetMode="External"/><Relationship Id="rId2" Type="http://schemas.openxmlformats.org/officeDocument/2006/relationships/hyperlink" Target="https://buhexpert8.ru/npa/pismo-minfina-rf-ot-23-09-2019-n-03-03-06-1-72906.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nalog-nalog.ru/away2.php?req=doc&amp;base=RZR&amp;n=354543&amp;dst=1000000001&amp;date=22.06.2020&amp;demo=1"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consultant.ru/document/cons_doc_LAW_183734/856de09213dec309d439af5754055dbc4acab98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Профсоюз. Командировки, поездки и проч.</a:t>
            </a:r>
            <a:endParaRPr lang="ru-RU" dirty="0"/>
          </a:p>
        </p:txBody>
      </p:sp>
      <p:sp>
        <p:nvSpPr>
          <p:cNvPr id="3" name="Подзаголовок 2"/>
          <p:cNvSpPr>
            <a:spLocks noGrp="1"/>
          </p:cNvSpPr>
          <p:nvPr>
            <p:ph type="subTitle" idx="1"/>
          </p:nvPr>
        </p:nvSpPr>
        <p:spPr/>
        <p:txBody>
          <a:bodyPr/>
          <a:lstStyle/>
          <a:p>
            <a:r>
              <a:rPr lang="ru-RU" dirty="0" err="1" smtClean="0"/>
              <a:t>Баханькова</a:t>
            </a:r>
            <a:r>
              <a:rPr lang="ru-RU" dirty="0" smtClean="0"/>
              <a:t> Екатерина Рудольфовна</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Министерство финансов Российской Федерации: Письмо № 03-04-06/14138 от 23.04.2013</a:t>
            </a:r>
            <a:br>
              <a:rPr lang="ru-RU" b="1" dirty="0" smtClean="0"/>
            </a:br>
            <a:endParaRPr lang="ru-RU" dirty="0" smtClean="0"/>
          </a:p>
        </p:txBody>
      </p:sp>
      <p:sp>
        <p:nvSpPr>
          <p:cNvPr id="3" name="Объект 2"/>
          <p:cNvSpPr>
            <a:spLocks noGrp="1"/>
          </p:cNvSpPr>
          <p:nvPr>
            <p:ph idx="1"/>
          </p:nvPr>
        </p:nvSpPr>
        <p:spPr/>
        <p:txBody>
          <a:bodyPr rtlCol="0">
            <a:normAutofit fontScale="55000" lnSpcReduction="20000"/>
          </a:bodyPr>
          <a:lstStyle/>
          <a:p>
            <a:pPr fontAlgn="auto">
              <a:spcAft>
                <a:spcPts val="0"/>
              </a:spcAft>
              <a:buFont typeface="Arial" panose="020B0604020202020204" pitchFamily="34" charset="0"/>
              <a:buChar char="•"/>
              <a:defRPr/>
            </a:pPr>
            <a:r>
              <a:rPr lang="ru-RU" dirty="0" smtClean="0"/>
              <a:t>Остается третий вариант - обратиться к норме ст. 31.1 закона РФ "О некоммерческих организациях", содержащей упоминание о добровольцах и к п. 3.1 ст. 217 </a:t>
            </a:r>
            <a:r>
              <a:rPr lang="ru-RU" dirty="0" smtClean="0">
                <a:hlinkClick r:id="rId2"/>
              </a:rPr>
              <a:t>НК РФ</a:t>
            </a:r>
            <a:r>
              <a:rPr lang="ru-RU" dirty="0" smtClean="0"/>
              <a:t>.</a:t>
            </a:r>
          </a:p>
          <a:p>
            <a:pPr fontAlgn="auto">
              <a:spcAft>
                <a:spcPts val="0"/>
              </a:spcAft>
              <a:buFont typeface="Arial" panose="020B0604020202020204" pitchFamily="34" charset="0"/>
              <a:buChar char="•"/>
              <a:defRPr/>
            </a:pPr>
            <a:r>
              <a:rPr lang="ru-RU" dirty="0" smtClean="0"/>
              <a:t>Согласно п. 3.1 ст. 217 </a:t>
            </a:r>
            <a:r>
              <a:rPr lang="ru-RU" dirty="0" smtClean="0">
                <a:hlinkClick r:id="rId2"/>
              </a:rPr>
              <a:t>НК РФ</a:t>
            </a:r>
            <a:r>
              <a:rPr lang="ru-RU" dirty="0" smtClean="0"/>
              <a:t> выплаты, производимые добровольцам в рамках гражданско-правовых договоров, предметом которых является безвозмездное выполнение работ, оказание услуг, на возмещение расходов добровольцев, связанных с исполнением таких договоров, на наем жилого помещения, на проезд к месту осуществления благотворительной деятельности и обратно, на питание (за исключением расходов на питание в сумме, превышающей размеры суточных, предусмотренные пунктом 3 настоящей статьи), на оплату средств индивидуальной защиты, на уплату страховых взносов на добровольное медицинское страхование, связанное с рисками для здоровья добровольцев при осуществлении ими добровольческой деятельности.</a:t>
            </a:r>
          </a:p>
          <a:p>
            <a:pPr fontAlgn="auto">
              <a:spcAft>
                <a:spcPts val="0"/>
              </a:spcAft>
              <a:buFont typeface="Arial" panose="020B0604020202020204" pitchFamily="34" charset="0"/>
              <a:buChar char="•"/>
              <a:defRPr/>
            </a:pPr>
            <a:r>
              <a:rPr lang="ru-RU" dirty="0" smtClean="0"/>
              <a:t>Просим разъяснить:</a:t>
            </a:r>
          </a:p>
          <a:p>
            <a:pPr fontAlgn="auto">
              <a:spcAft>
                <a:spcPts val="0"/>
              </a:spcAft>
              <a:buFont typeface="Arial" panose="020B0604020202020204" pitchFamily="34" charset="0"/>
              <a:buChar char="•"/>
              <a:defRPr/>
            </a:pPr>
            <a:r>
              <a:rPr lang="ru-RU" dirty="0" smtClean="0"/>
              <a:t>1. Имеет ли право профсоюзная организация применить первый вариант решения проблемы, если речь идет о членах профсоюза, не состоящих в трудовых отношениях с организацией?</a:t>
            </a:r>
          </a:p>
          <a:p>
            <a:pPr fontAlgn="auto">
              <a:spcAft>
                <a:spcPts val="0"/>
              </a:spcAft>
              <a:buFont typeface="Arial" panose="020B0604020202020204" pitchFamily="34" charset="0"/>
              <a:buChar char="•"/>
              <a:defRPr/>
            </a:pPr>
            <a:r>
              <a:rPr lang="ru-RU" dirty="0" smtClean="0"/>
              <a:t>2. Каким образом можно избежать налоговых последствий, оплачивая расходы, связанные с деловой поездкой в уставных целях, за счет средств, полученных профсоюзной организацией в соответствии с коллективным договором (соглашением), т.к. все расходы в связи с поездкой носят компенсационный характер?</a:t>
            </a:r>
          </a:p>
          <a:p>
            <a:pPr fontAlgn="auto">
              <a:spcAft>
                <a:spcPts val="0"/>
              </a:spcAft>
              <a:buFont typeface="Arial" panose="020B0604020202020204" pitchFamily="34" charset="0"/>
              <a:buChar char="•"/>
              <a:defRPr/>
            </a:pPr>
            <a:r>
              <a:rPr lang="ru-RU" dirty="0" smtClean="0"/>
              <a:t>3. Имеет ли право профсоюзная организация воспользоваться нормой п. 3.1 ст. 217 </a:t>
            </a:r>
            <a:r>
              <a:rPr lang="ru-RU" dirty="0" smtClean="0">
                <a:hlinkClick r:id="rId2"/>
              </a:rPr>
              <a:t>НК РФ</a:t>
            </a:r>
            <a:r>
              <a:rPr lang="ru-RU" dirty="0" smtClean="0"/>
              <a:t> (добровольцы)?</a:t>
            </a:r>
          </a:p>
          <a:p>
            <a:pPr fontAlgn="auto">
              <a:spcAft>
                <a:spcPts val="0"/>
              </a:spcAft>
              <a:buFont typeface="Arial" panose="020B0604020202020204" pitchFamily="34" charset="0"/>
              <a:buChar char="•"/>
              <a:defRPr/>
            </a:pPr>
            <a:r>
              <a:rPr lang="ru-RU" dirty="0" smtClean="0"/>
              <a:t>Просим разрешения распространить ответ на все членские организации Профсоюза.</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ru-RU" dirty="0" smtClean="0"/>
              <a:t>Согласно пункту 3 статьи 217 Кодекса не подлежат обложению налогом на доходы физических лиц все виды установленных законодательством Российской Федерации компенсационных выплат (в пределах норм, установленных в соответствии с законодательством Российской Федерации), связанных, в частности, с выполнением физическим лицом трудовых обязанностей, включая возмещение командировочных расходов.</a:t>
            </a:r>
          </a:p>
          <a:p>
            <a:pPr fontAlgn="auto">
              <a:spcAft>
                <a:spcPts val="0"/>
              </a:spcAft>
              <a:buFont typeface="Arial" panose="020B0604020202020204" pitchFamily="34" charset="0"/>
              <a:buChar char="•"/>
              <a:defRPr/>
            </a:pPr>
            <a:r>
              <a:rPr lang="ru-RU" dirty="0" smtClean="0"/>
              <a:t>Абзацем двенадцатым пункта 3 статьи 217 Кодекса предусмотрено, что порядок освобождения от налогообложения командировочных расходов применяется также к выплатам, производимым лицам, находящимся во властном или административном подчинении организации.</a:t>
            </a:r>
          </a:p>
          <a:p>
            <a:pPr fontAlgn="auto">
              <a:spcAft>
                <a:spcPts val="0"/>
              </a:spcAft>
              <a:buFont typeface="Arial" panose="020B0604020202020204" pitchFamily="34" charset="0"/>
              <a:buChar char="•"/>
              <a:defRPr/>
            </a:pPr>
            <a:r>
              <a:rPr lang="ru-RU" dirty="0" smtClean="0"/>
              <a:t>Если члены профсоюза не состоят в трудовых отношениях с профсоюзной организацией, а также не находятся во властном или административном подчинении профсоюзной организации, соответствующие положения о командировках к ним не применимы.</a:t>
            </a:r>
          </a:p>
          <a:p>
            <a:pPr fontAlgn="auto">
              <a:spcAft>
                <a:spcPts val="0"/>
              </a:spcAft>
              <a:buFont typeface="Arial" panose="020B0604020202020204" pitchFamily="34" charset="0"/>
              <a:buChar char="•"/>
              <a:defRPr/>
            </a:pPr>
            <a:r>
              <a:rPr lang="ru-RU" dirty="0" smtClean="0"/>
              <a:t>Согласно пункту 3.1 статьи 217 Кодекса не подлежат обложению налогом на доходы физических лиц выплаты, производимые добровольцам в рамках гражданско-правовых договоров, предметом которых является безвозмездное выполнение работ, оказание услуг, на возмещение ряда расходов добровольцев, связанных с исполнением таких договоров.</a:t>
            </a:r>
          </a:p>
          <a:p>
            <a:pPr fontAlgn="auto">
              <a:spcAft>
                <a:spcPts val="0"/>
              </a:spcAft>
              <a:buFont typeface="Arial" panose="020B0604020202020204" pitchFamily="34" charset="0"/>
              <a:buChar char="•"/>
              <a:defRPr/>
            </a:pPr>
            <a:endParaRPr lang="ru-RU" dirty="0" smtClean="0"/>
          </a:p>
        </p:txBody>
      </p:sp>
      <p:sp>
        <p:nvSpPr>
          <p:cNvPr id="4" name="Заголовок 1"/>
          <p:cNvSpPr>
            <a:spLocks noGrp="1"/>
          </p:cNvSpPr>
          <p:nvPr>
            <p:ph type="title"/>
          </p:nvPr>
        </p:nvSpPr>
        <p:spPr/>
        <p:txBody>
          <a:bodyPr rtlCol="0">
            <a:normAutofit fontScale="90000"/>
          </a:bodyPr>
          <a:lstStyle/>
          <a:p>
            <a:pPr fontAlgn="auto">
              <a:spcAft>
                <a:spcPts val="0"/>
              </a:spcAft>
              <a:defRPr/>
            </a:pPr>
            <a:r>
              <a:rPr lang="ru-RU" b="1" dirty="0" smtClean="0"/>
              <a:t>Министерство финансов Российской Федерации: Письмо № 03-04-06/14138 от 23.04.2013</a:t>
            </a:r>
            <a:br>
              <a:rPr lang="ru-RU" b="1" dirty="0" smtClean="0"/>
            </a:br>
            <a:endParaRPr lang="ru-RU"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Министерство финансов Российской Федерации: Письмо № 03-04-06/14138 от 23.04.2013</a:t>
            </a:r>
            <a:br>
              <a:rPr lang="ru-RU" b="1" dirty="0" smtClean="0"/>
            </a:br>
            <a:endParaRPr lang="ru-RU" dirty="0" smtClean="0"/>
          </a:p>
        </p:txBody>
      </p:sp>
      <p:sp>
        <p:nvSpPr>
          <p:cNvPr id="3" name="Объект 2"/>
          <p:cNvSpPr>
            <a:spLocks noGrp="1"/>
          </p:cNvSpPr>
          <p:nvPr>
            <p:ph idx="1"/>
          </p:nvPr>
        </p:nvSpPr>
        <p:spPr/>
        <p:txBody>
          <a:bodyPr rtlCol="0">
            <a:normAutofit fontScale="62500" lnSpcReduction="20000"/>
          </a:bodyPr>
          <a:lstStyle/>
          <a:p>
            <a:pPr fontAlgn="auto">
              <a:spcAft>
                <a:spcPts val="0"/>
              </a:spcAft>
              <a:buFont typeface="Arial" panose="020B0604020202020204" pitchFamily="34" charset="0"/>
              <a:buChar char="•"/>
              <a:defRPr/>
            </a:pPr>
            <a:r>
              <a:rPr lang="ru-RU" dirty="0" smtClean="0"/>
              <a:t>Поскольку члены профсоюза, принимающие участие в различных мероприятиях, не выполняют каких-либо работ, не оказывают услуг, и с ними не заключаются соответствующие гражданско-правовые договоры, положения пункта 3.1 статьи 217 Кодекса на их доходы не распространяются.</a:t>
            </a:r>
          </a:p>
          <a:p>
            <a:pPr fontAlgn="auto">
              <a:spcAft>
                <a:spcPts val="0"/>
              </a:spcAft>
              <a:buFont typeface="Arial" panose="020B0604020202020204" pitchFamily="34" charset="0"/>
              <a:buChar char="•"/>
              <a:defRPr/>
            </a:pPr>
            <a:r>
              <a:rPr lang="ru-RU" dirty="0" smtClean="0"/>
              <a:t>Вместе с тем, пунктом 31 статьи 217 Кодекса установлено, что от обложения налогом на доходы физических лиц освобождаются выплаты, производимые профсоюзными комитетами (в том числе материальная помощь) членам профсоюзов за счет членских взносов, за исключением вознаграждений и иных выплат за выполнение трудовых обязанностей.</a:t>
            </a:r>
          </a:p>
          <a:p>
            <a:pPr fontAlgn="auto">
              <a:spcAft>
                <a:spcPts val="0"/>
              </a:spcAft>
              <a:buFont typeface="Arial" panose="020B0604020202020204" pitchFamily="34" charset="0"/>
              <a:buChar char="•"/>
              <a:defRPr/>
            </a:pPr>
            <a:r>
              <a:rPr lang="ru-RU" dirty="0" smtClean="0"/>
              <a:t>Следовательно, в соответствии с данной нормой не подлежат налогообложению производимые профсоюзными комитетами за счет членских взносов выплаты, не связанные с выполнением членом профсоюза трудовых обязанностей (к которым может быть отнесена, в частности, оплата проезда членов профсоюза к месту проведения различных мероприятий, проживания в месте их проведения и суммы денежных средств, по своему назначению аналогичные суточным, выплачиваемые указанным лицам).</a:t>
            </a:r>
          </a:p>
          <a:p>
            <a:pPr fontAlgn="auto">
              <a:spcAft>
                <a:spcPts val="0"/>
              </a:spcAft>
              <a:buFont typeface="Arial" panose="020B0604020202020204" pitchFamily="34" charset="0"/>
              <a:buChar char="•"/>
              <a:defRPr/>
            </a:pPr>
            <a:r>
              <a:rPr lang="ru-RU" dirty="0" smtClean="0"/>
              <a:t>Выплаты, производимые членам профсоюза за счет иных источников, подлежат обложению налогом на доходы физических лиц в установленном порядке.</a:t>
            </a:r>
          </a:p>
          <a:p>
            <a:pPr fontAlgn="auto">
              <a:spcAft>
                <a:spcPts val="0"/>
              </a:spcAft>
              <a:buFont typeface="Arial" panose="020B0604020202020204" pitchFamily="34" charset="0"/>
              <a:buChar char="•"/>
              <a:defRPr/>
            </a:pPr>
            <a:r>
              <a:rPr lang="ru-RU"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endParaRPr lang="ru-RU" smtClean="0"/>
          </a:p>
        </p:txBody>
      </p:sp>
      <p:sp>
        <p:nvSpPr>
          <p:cNvPr id="3" name="Объект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ru-RU" dirty="0" smtClean="0"/>
              <a:t>1) стоимость проезда не облагается НДФЛ только если оплачена за счет членских взносов (п. 31 ст. 217 НК РФ). То есть, для того чтобы с компенсации проезда не удерживать НДФЛ, профсоюз не должен: - оформлять поездку как командировку; - оплачивать расходы на это мероприятие за счет иных источников (отличных от членских взносов); </a:t>
            </a:r>
          </a:p>
          <a:p>
            <a:pPr fontAlgn="auto">
              <a:spcAft>
                <a:spcPts val="0"/>
              </a:spcAft>
              <a:buFont typeface="Arial" panose="020B0604020202020204" pitchFamily="34" charset="0"/>
              <a:buChar char="•"/>
              <a:defRPr/>
            </a:pPr>
            <a:r>
              <a:rPr lang="ru-RU" dirty="0" smtClean="0"/>
              <a:t>2) командировка по делам профсоюза не является служебной командировкой. Возмещать расходы на проезд в данном случае организация не обязана. Компенсации расходов на проезд по делам профсоюза нет в перечне расходов, освобожденных от обложения страховыми взносами. Поэтому на нее нужно начислить страховые взносы.</a:t>
            </a:r>
          </a:p>
          <a:p>
            <a:pPr fontAlgn="auto">
              <a:spcAft>
                <a:spcPts val="0"/>
              </a:spcAft>
              <a:buFont typeface="Arial" panose="020B0604020202020204" pitchFamily="34" charset="0"/>
              <a:buChar char="•"/>
              <a:defRPr/>
            </a:pPr>
            <a:endParaRPr lang="ru-RU" dirty="0" smtClean="0"/>
          </a:p>
          <a:p>
            <a:pPr fontAlgn="auto">
              <a:spcAft>
                <a:spcPts val="0"/>
              </a:spcAft>
              <a:buFont typeface="Arial" panose="020B0604020202020204" pitchFamily="34" charset="0"/>
              <a:buChar char="•"/>
              <a:defRPr/>
            </a:pPr>
            <a:endParaRPr lang="ru-RU"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lstStyle/>
          <a:p>
            <a:r>
              <a:rPr lang="ru-RU" b="1" smtClean="0"/>
              <a:t>НК РФ Статья 420. Объект обложения страховыми взносами</a:t>
            </a:r>
            <a:endParaRPr lang="ru-RU" smtClean="0"/>
          </a:p>
        </p:txBody>
      </p:sp>
      <p:sp>
        <p:nvSpPr>
          <p:cNvPr id="3" name="Объект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ru-RU" dirty="0" smtClean="0"/>
              <a:t/>
            </a:r>
            <a:br>
              <a:rPr lang="ru-RU" dirty="0" smtClean="0"/>
            </a:br>
            <a:endParaRPr lang="ru-RU" dirty="0" smtClean="0"/>
          </a:p>
          <a:p>
            <a:pPr fontAlgn="auto">
              <a:spcAft>
                <a:spcPts val="0"/>
              </a:spcAft>
              <a:buFont typeface="Arial" panose="020B0604020202020204" pitchFamily="34" charset="0"/>
              <a:buChar char="•"/>
              <a:defRPr/>
            </a:pPr>
            <a:r>
              <a:rPr lang="ru-RU" dirty="0" smtClean="0"/>
              <a:t>1. Объектом обложения страховыми взносами для плательщиков, указанных в </a:t>
            </a:r>
            <a:r>
              <a:rPr lang="ru-RU" u="sng" dirty="0" smtClean="0">
                <a:hlinkClick r:id="rId2"/>
              </a:rPr>
              <a:t>абзацах втором</a:t>
            </a:r>
            <a:r>
              <a:rPr lang="ru-RU" dirty="0" smtClean="0"/>
              <a:t> и </a:t>
            </a:r>
            <a:r>
              <a:rPr lang="ru-RU" u="sng" dirty="0" smtClean="0">
                <a:hlinkClick r:id="rId2"/>
              </a:rPr>
              <a:t>третьем подпункта 1 пункта 1 статьи 419</a:t>
            </a:r>
            <a:r>
              <a:rPr lang="ru-RU" dirty="0" smtClean="0"/>
              <a:t> настоящего Кодекса, если иное не предусмотрено настоящей статьей, признаются выплаты и иные вознаграждения в пользу физических лиц, подлежащих обязательному социальному страхованию в соответствии с федеральными </a:t>
            </a:r>
            <a:r>
              <a:rPr lang="ru-RU" u="sng" dirty="0" smtClean="0">
                <a:hlinkClick r:id="rId3"/>
              </a:rPr>
              <a:t>законами</a:t>
            </a:r>
            <a:r>
              <a:rPr lang="ru-RU" dirty="0" smtClean="0"/>
              <a:t> о конкретных видах обязательного социального страхования (за исключением вознаграждений, выплачиваемых лицам, указанным в </a:t>
            </a:r>
            <a:r>
              <a:rPr lang="ru-RU" u="sng" dirty="0" smtClean="0">
                <a:hlinkClick r:id="rId2"/>
              </a:rPr>
              <a:t>подпункте 2 пункта 1 статьи 419</a:t>
            </a:r>
            <a:r>
              <a:rPr lang="ru-RU" dirty="0" smtClean="0"/>
              <a:t> настоящего Кодекса):</a:t>
            </a:r>
          </a:p>
          <a:p>
            <a:pPr fontAlgn="auto">
              <a:spcAft>
                <a:spcPts val="0"/>
              </a:spcAft>
              <a:buFont typeface="Arial" panose="020B0604020202020204" pitchFamily="34" charset="0"/>
              <a:buChar char="•"/>
              <a:defRPr/>
            </a:pPr>
            <a:r>
              <a:rPr lang="ru-RU" dirty="0" smtClean="0"/>
              <a:t>1) в рамках трудовых отношений и по гражданско-правовым договорам, предметом которых являются </a:t>
            </a:r>
            <a:r>
              <a:rPr lang="ru-RU" u="sng" dirty="0" smtClean="0">
                <a:hlinkClick r:id="rId4"/>
              </a:rPr>
              <a:t>выполнение работ</a:t>
            </a:r>
            <a:r>
              <a:rPr lang="ru-RU" dirty="0" smtClean="0"/>
              <a:t>, </a:t>
            </a:r>
            <a:r>
              <a:rPr lang="ru-RU" u="sng" dirty="0" smtClean="0">
                <a:hlinkClick r:id="rId5"/>
              </a:rPr>
              <a:t>оказание услуг</a:t>
            </a:r>
            <a:r>
              <a:rPr lang="ru-RU" dirty="0" smtClean="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p:txBody>
          <a:bodyPr/>
          <a:lstStyle/>
          <a:p>
            <a:r>
              <a:rPr lang="ru-RU" b="1" smtClean="0"/>
              <a:t>НК РФ Статья 420. Объект обложения страховыми взносами</a:t>
            </a:r>
            <a:endParaRPr lang="ru-RU" smtClean="0"/>
          </a:p>
        </p:txBody>
      </p:sp>
      <p:sp>
        <p:nvSpPr>
          <p:cNvPr id="3" name="Объект 2"/>
          <p:cNvSpPr>
            <a:spLocks noGrp="1"/>
          </p:cNvSpPr>
          <p:nvPr>
            <p:ph idx="1"/>
          </p:nvPr>
        </p:nvSpPr>
        <p:spPr/>
        <p:txBody>
          <a:bodyPr rtlCol="0">
            <a:normAutofit fontScale="77500" lnSpcReduction="20000"/>
          </a:bodyPr>
          <a:lstStyle/>
          <a:p>
            <a:pPr fontAlgn="auto">
              <a:spcAft>
                <a:spcPts val="0"/>
              </a:spcAft>
              <a:buFont typeface="Arial" panose="020B0604020202020204" pitchFamily="34" charset="0"/>
              <a:buChar char="•"/>
              <a:defRPr/>
            </a:pPr>
            <a:r>
              <a:rPr lang="ru-RU" dirty="0" smtClean="0"/>
              <a:t>2) по договорам </a:t>
            </a:r>
            <a:r>
              <a:rPr lang="ru-RU" u="sng" dirty="0" smtClean="0">
                <a:hlinkClick r:id="rId2"/>
              </a:rPr>
              <a:t>авторского заказа</a:t>
            </a:r>
            <a:r>
              <a:rPr lang="ru-RU" dirty="0" smtClean="0"/>
              <a:t> в пользу авторов произведений;</a:t>
            </a:r>
          </a:p>
          <a:p>
            <a:pPr fontAlgn="auto">
              <a:spcAft>
                <a:spcPts val="0"/>
              </a:spcAft>
              <a:buFont typeface="Arial" panose="020B0604020202020204" pitchFamily="34" charset="0"/>
              <a:buChar char="•"/>
              <a:defRPr/>
            </a:pPr>
            <a:r>
              <a:rPr lang="ru-RU" dirty="0" smtClean="0"/>
              <a:t>3) по </a:t>
            </a:r>
            <a:r>
              <a:rPr lang="ru-RU" u="sng" dirty="0" smtClean="0">
                <a:hlinkClick r:id="rId3"/>
              </a:rPr>
              <a:t>договорам</a:t>
            </a:r>
            <a:r>
              <a:rPr lang="ru-RU" dirty="0" smtClean="0"/>
              <a:t> об отчуждении исключительного права на результаты интеллектуальной деятельности, указанные в </a:t>
            </a:r>
            <a:r>
              <a:rPr lang="ru-RU" u="sng" dirty="0" smtClean="0">
                <a:hlinkClick r:id="rId4"/>
              </a:rPr>
              <a:t>подпунктах 1</a:t>
            </a:r>
            <a:r>
              <a:rPr lang="ru-RU" dirty="0" smtClean="0"/>
              <a:t> - </a:t>
            </a:r>
            <a:r>
              <a:rPr lang="ru-RU" u="sng" dirty="0" smtClean="0">
                <a:hlinkClick r:id="rId4"/>
              </a:rPr>
              <a:t>12 пункта 1 статьи 1225</a:t>
            </a:r>
            <a:r>
              <a:rPr lang="ru-RU" dirty="0" smtClean="0"/>
              <a:t> Гражданского кодекса Российской Федерации, издательским </a:t>
            </a:r>
            <a:r>
              <a:rPr lang="ru-RU" u="sng" dirty="0" smtClean="0">
                <a:hlinkClick r:id="rId5"/>
              </a:rPr>
              <a:t>лицензионным договорам</a:t>
            </a:r>
            <a:r>
              <a:rPr lang="ru-RU" dirty="0" smtClean="0"/>
              <a:t>, лицензионным договорам о предоставлении права использования результатов интеллектуальной деятельности, указанных в </a:t>
            </a:r>
            <a:r>
              <a:rPr lang="ru-RU" u="sng" dirty="0" smtClean="0">
                <a:hlinkClick r:id="rId4"/>
              </a:rPr>
              <a:t>подпунктах 1</a:t>
            </a:r>
            <a:r>
              <a:rPr lang="ru-RU" dirty="0" smtClean="0"/>
              <a:t> - </a:t>
            </a:r>
            <a:r>
              <a:rPr lang="ru-RU" u="sng" dirty="0" smtClean="0">
                <a:hlinkClick r:id="rId4"/>
              </a:rPr>
              <a:t>12 пункта 1 статьи 1225</a:t>
            </a:r>
            <a:r>
              <a:rPr lang="ru-RU" dirty="0" smtClean="0"/>
              <a:t> Гражданского кодекса Российской Федерации, в том числе вознаграждения, начисляемые организациями по управлению правами на коллективной основе в пользу авторов произведений по договорам, заключенным с пользователями.(в ред. Федерального </a:t>
            </a:r>
            <a:r>
              <a:rPr lang="ru-RU" dirty="0" smtClean="0">
                <a:hlinkClick r:id="rId6"/>
              </a:rPr>
              <a:t>закона</a:t>
            </a:r>
            <a:r>
              <a:rPr lang="ru-RU" dirty="0" smtClean="0"/>
              <a:t> от 27.11.2017 N 335-ФЗ)</a:t>
            </a:r>
          </a:p>
          <a:p>
            <a:pPr fontAlgn="auto">
              <a:spcAft>
                <a:spcPts val="0"/>
              </a:spcAft>
              <a:buFont typeface="Arial" panose="020B0604020202020204" pitchFamily="34" charset="0"/>
              <a:buChar char="•"/>
              <a:defRPr/>
            </a:pPr>
            <a:r>
              <a:rPr lang="ru-RU" dirty="0" smtClean="0"/>
              <a:t>2. Объектом обложения страховыми взносами для плательщиков, указанных в </a:t>
            </a:r>
            <a:r>
              <a:rPr lang="ru-RU" u="sng" dirty="0" smtClean="0">
                <a:hlinkClick r:id="rId7"/>
              </a:rPr>
              <a:t>абзаце четвертом подпункта 1 пункта 1 статьи 419</a:t>
            </a:r>
            <a:r>
              <a:rPr lang="ru-RU" dirty="0" smtClean="0"/>
              <a:t> настоящего Кодекса, признаются выплаты и иные вознаграждения по трудовым договорам (контрактам) и по гражданско-правовым договорам, предметом которых являются выполнение работ, оказание услуг в пользу физических лиц (за исключением вознаграждений, выплачиваемых лицам, указанным в </a:t>
            </a:r>
            <a:r>
              <a:rPr lang="ru-RU" u="sng" dirty="0" smtClean="0">
                <a:hlinkClick r:id="rId7"/>
              </a:rPr>
              <a:t>подпункте 2 пункта 1 статьи 419</a:t>
            </a:r>
            <a:r>
              <a:rPr lang="ru-RU" dirty="0" smtClean="0"/>
              <a:t> настоящего Кодекса).</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lstStyle/>
          <a:p>
            <a:r>
              <a:rPr lang="ru-RU" b="1" smtClean="0"/>
              <a:t>НК РФ Статья 420. Объект обложения страховыми взносами</a:t>
            </a:r>
            <a:endParaRPr lang="ru-RU" smtClean="0"/>
          </a:p>
        </p:txBody>
      </p:sp>
      <p:sp>
        <p:nvSpPr>
          <p:cNvPr id="3" name="Объект 2"/>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ru-RU" dirty="0" smtClean="0"/>
              <a:t>3. Объектом обложения страховыми взносами для плательщиков, указанных в </a:t>
            </a:r>
            <a:r>
              <a:rPr lang="ru-RU" u="sng" dirty="0" smtClean="0">
                <a:hlinkClick r:id="rId2"/>
              </a:rPr>
              <a:t>подпункте 2 пункта 1 статьи 419</a:t>
            </a:r>
            <a:r>
              <a:rPr lang="ru-RU" dirty="0" smtClean="0"/>
              <a:t> настоящего Кодекса, признается осуществление предпринимательской либо иной профессиональной деятельности в случае, предусмотренном </a:t>
            </a:r>
            <a:r>
              <a:rPr lang="ru-RU" u="sng" dirty="0" smtClean="0">
                <a:hlinkClick r:id="rId3"/>
              </a:rPr>
              <a:t>абзацем третьим подпункта 1 пункта 1 статьи 430</a:t>
            </a:r>
            <a:r>
              <a:rPr lang="ru-RU" dirty="0" smtClean="0"/>
              <a:t> настоящего Кодекса, объектом обложения страховыми взносами также признается доход, полученный плательщиком страховых взносов и определяемый в соответствии с </a:t>
            </a:r>
            <a:r>
              <a:rPr lang="ru-RU" u="sng" dirty="0" smtClean="0">
                <a:hlinkClick r:id="rId3"/>
              </a:rPr>
              <a:t>пунктом 9 статьи 430</a:t>
            </a:r>
            <a:r>
              <a:rPr lang="ru-RU" dirty="0" smtClean="0"/>
              <a:t> настоящего Кодекса.(в ред. Федерального </a:t>
            </a:r>
            <a:r>
              <a:rPr lang="ru-RU" dirty="0" smtClean="0">
                <a:hlinkClick r:id="rId4"/>
              </a:rPr>
              <a:t>закона</a:t>
            </a:r>
            <a:r>
              <a:rPr lang="ru-RU" dirty="0" smtClean="0"/>
              <a:t> от 27.11.2017 N 335-ФЗ)</a:t>
            </a:r>
          </a:p>
          <a:p>
            <a:pPr fontAlgn="auto">
              <a:spcAft>
                <a:spcPts val="0"/>
              </a:spcAft>
              <a:buFont typeface="Arial" panose="020B0604020202020204" pitchFamily="34" charset="0"/>
              <a:buChar char="•"/>
              <a:defRPr/>
            </a:pPr>
            <a:r>
              <a:rPr lang="ru-RU" dirty="0" smtClean="0"/>
              <a:t>4. Не признаются объектом обложения страховыми взносами выплаты и иные вознаграждения в рамках гражданско-правовых договоров, предметом которых является переход права собственности или иных вещных прав на имущество (имущественные права), и договоров, связанных с передачей в пользование имущества (имущественных прав), за исключением договоров авторского заказа, договоров об отчуждении исключительного права на результаты интеллектуальной деятельности, указанные в </a:t>
            </a:r>
            <a:r>
              <a:rPr lang="ru-RU" u="sng" dirty="0" smtClean="0">
                <a:hlinkClick r:id="rId5"/>
              </a:rPr>
              <a:t>подпунктах 1</a:t>
            </a:r>
            <a:r>
              <a:rPr lang="ru-RU" dirty="0" smtClean="0"/>
              <a:t> - </a:t>
            </a:r>
            <a:r>
              <a:rPr lang="ru-RU" u="sng" dirty="0" smtClean="0">
                <a:hlinkClick r:id="rId5"/>
              </a:rPr>
              <a:t>12 пункта 1 статьи 1225</a:t>
            </a:r>
            <a:r>
              <a:rPr lang="ru-RU" dirty="0" smtClean="0"/>
              <a:t> Гражданского кодекса Российской Федерации, издательских лицензионных договоров, лицензионных договоров о предоставлении права использования результатов интеллектуальной деятельности, указанных в </a:t>
            </a:r>
            <a:r>
              <a:rPr lang="ru-RU" u="sng" dirty="0" smtClean="0">
                <a:hlinkClick r:id="rId5"/>
              </a:rPr>
              <a:t>подпунктах 1</a:t>
            </a:r>
            <a:r>
              <a:rPr lang="ru-RU" dirty="0" smtClean="0"/>
              <a:t> - </a:t>
            </a:r>
            <a:r>
              <a:rPr lang="ru-RU" u="sng" dirty="0" smtClean="0">
                <a:hlinkClick r:id="rId5"/>
              </a:rPr>
              <a:t>12 пункта 1 статьи 1225</a:t>
            </a:r>
            <a:r>
              <a:rPr lang="ru-RU" dirty="0" smtClean="0"/>
              <a:t> Гражданского кодекса Российской Федерации.(в ред. Федерального </a:t>
            </a:r>
            <a:r>
              <a:rPr lang="ru-RU" dirty="0" smtClean="0">
                <a:hlinkClick r:id="rId4"/>
              </a:rPr>
              <a:t>закона</a:t>
            </a:r>
            <a:r>
              <a:rPr lang="ru-RU" dirty="0" smtClean="0"/>
              <a:t> от 27.11.2017 N 335-ФЗ)</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r>
              <a:rPr lang="ru-RU" b="1" smtClean="0"/>
              <a:t>НК РФ Статья 420. Объект обложения страховыми взносами</a:t>
            </a:r>
            <a:endParaRPr lang="ru-RU" smtClean="0"/>
          </a:p>
        </p:txBody>
      </p:sp>
      <p:sp>
        <p:nvSpPr>
          <p:cNvPr id="3" name="Объект 2"/>
          <p:cNvSpPr>
            <a:spLocks noGrp="1"/>
          </p:cNvSpPr>
          <p:nvPr>
            <p:ph idx="1"/>
          </p:nvPr>
        </p:nvSpPr>
        <p:spPr/>
        <p:txBody>
          <a:bodyPr rtlCol="0">
            <a:normAutofit fontScale="70000" lnSpcReduction="20000"/>
          </a:bodyPr>
          <a:lstStyle/>
          <a:p>
            <a:pPr fontAlgn="auto">
              <a:spcAft>
                <a:spcPts val="0"/>
              </a:spcAft>
              <a:buFont typeface="Arial" panose="020B0604020202020204" pitchFamily="34" charset="0"/>
              <a:buChar char="•"/>
              <a:defRPr/>
            </a:pPr>
            <a:r>
              <a:rPr lang="ru-RU" smtClean="0"/>
              <a:t>5</a:t>
            </a:r>
            <a:r>
              <a:rPr lang="ru-RU" dirty="0" smtClean="0"/>
              <a:t>. Не признаются объектом обложения страховыми взносами для плательщиков, указанных в </a:t>
            </a:r>
            <a:r>
              <a:rPr lang="ru-RU" u="sng" dirty="0" smtClean="0">
                <a:hlinkClick r:id="rId2"/>
              </a:rPr>
              <a:t>подпункте 1 пункта 1 статьи 419</a:t>
            </a:r>
            <a:r>
              <a:rPr lang="ru-RU" dirty="0" smtClean="0"/>
              <a:t> настоящего Кодекса, выплаты и иные вознаграждения в пользу физических лиц, являющихся иностранными гражданами или лицами без гражданства, по трудовым договорам, заключенным с российской организацией для работы в ее обособленном подразделении, место расположения которого находится за пределами территории Российской Федерации, выплаты и иные вознаграждения, исчисленные в пользу физических лиц, являющихся иностранными гражданами или лицами без гражданства, в связи с осуществлением ими деятельности за пределами территории Российской Федерации в рамках заключенных договоров гражданско-правового характера, предметом которых являются выполнение работ, оказание услуг.</a:t>
            </a:r>
          </a:p>
          <a:p>
            <a:pPr fontAlgn="auto">
              <a:spcAft>
                <a:spcPts val="0"/>
              </a:spcAft>
              <a:buFont typeface="Arial" panose="020B0604020202020204" pitchFamily="34" charset="0"/>
              <a:buChar char="•"/>
              <a:defRPr/>
            </a:pPr>
            <a:r>
              <a:rPr lang="ru-RU" dirty="0" smtClean="0"/>
              <a:t>6. Не признаются объектом обложения страховыми взносами выплаты добровольцам (волонтерам) в рамках исполнения заключаемых в соответствии со </a:t>
            </a:r>
            <a:r>
              <a:rPr lang="ru-RU" u="sng" dirty="0" smtClean="0">
                <a:hlinkClick r:id="rId3"/>
              </a:rPr>
              <a:t>статьей 17.1</a:t>
            </a:r>
            <a:r>
              <a:rPr lang="ru-RU" dirty="0" smtClean="0"/>
              <a:t> Федерального закона от 11 августа 1995 года N 135-ФЗ "О благотворительной деятельности и добровольчестве (</a:t>
            </a:r>
            <a:r>
              <a:rPr lang="ru-RU" dirty="0" err="1" smtClean="0"/>
              <a:t>волонтерстве</a:t>
            </a:r>
            <a:r>
              <a:rPr lang="ru-RU" dirty="0" smtClean="0"/>
              <a:t>)" гражданско-правовых договоров на возмещение расходов добровольцев (волонтеров), за исключением расходов на питание в размере, превышающем размеры суточных, предусмотренные </a:t>
            </a:r>
            <a:r>
              <a:rPr lang="ru-RU" u="sng" dirty="0" smtClean="0">
                <a:hlinkClick r:id="rId4"/>
              </a:rPr>
              <a:t>пунктом 1 статьи 217</a:t>
            </a:r>
            <a:r>
              <a:rPr lang="ru-RU" dirty="0" smtClean="0"/>
              <a:t> настоящего Кодекса.(в ред. Федеральных законов от 23.04.2018 </a:t>
            </a:r>
            <a:r>
              <a:rPr lang="ru-RU" dirty="0" smtClean="0">
                <a:hlinkClick r:id="rId5"/>
              </a:rPr>
              <a:t>N 98-ФЗ</a:t>
            </a:r>
            <a:r>
              <a:rPr lang="ru-RU" dirty="0" smtClean="0"/>
              <a:t>, от 17.06.2019 </a:t>
            </a:r>
            <a:r>
              <a:rPr lang="ru-RU" dirty="0" smtClean="0">
                <a:hlinkClick r:id="rId6"/>
              </a:rPr>
              <a:t>N </a:t>
            </a:r>
            <a:r>
              <a:rPr lang="ru-RU" smtClean="0">
                <a:hlinkClick r:id="rId6"/>
              </a:rPr>
              <a:t>147-ФЗ</a:t>
            </a:r>
            <a:r>
              <a:rPr lang="ru-RU" smtClean="0"/>
              <a:t>)</a:t>
            </a:r>
            <a:endParaRPr lang="ru-RU"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p:txBody>
          <a:bodyPr/>
          <a:lstStyle/>
          <a:p>
            <a:r>
              <a:rPr lang="ru-RU" smtClean="0"/>
              <a:t>Закон 135-ФЗ</a:t>
            </a:r>
          </a:p>
        </p:txBody>
      </p:sp>
      <p:sp>
        <p:nvSpPr>
          <p:cNvPr id="3" name="Объект 2"/>
          <p:cNvSpPr>
            <a:spLocks noGrp="1"/>
          </p:cNvSpPr>
          <p:nvPr>
            <p:ph idx="1"/>
          </p:nvPr>
        </p:nvSpPr>
        <p:spPr/>
        <p:txBody>
          <a:bodyPr rtlCol="0">
            <a:normAutofit fontScale="85000" lnSpcReduction="10000"/>
          </a:bodyPr>
          <a:lstStyle/>
          <a:p>
            <a:pPr fontAlgn="auto">
              <a:spcAft>
                <a:spcPts val="0"/>
              </a:spcAft>
              <a:buFont typeface="Arial" panose="020B0604020202020204" pitchFamily="34" charset="0"/>
              <a:buChar char="•"/>
              <a:defRPr/>
            </a:pPr>
            <a:r>
              <a:rPr lang="ru-RU" dirty="0" smtClean="0"/>
              <a:t>Под благотворительной деятельностью понимается добровольная деятельность граждан и юридических лиц по бескорыстной (безвозмездной или на льготных условиях) передаче гражданам или юридическим лицам имущества, в том числе денежных средств, бескорыстному выполнению работ, предоставлению услуг, оказанию иной поддержки. </a:t>
            </a:r>
          </a:p>
          <a:p>
            <a:pPr fontAlgn="auto">
              <a:spcAft>
                <a:spcPts val="0"/>
              </a:spcAft>
              <a:buFont typeface="Arial" panose="020B0604020202020204" pitchFamily="34" charset="0"/>
              <a:buChar char="•"/>
              <a:defRPr/>
            </a:pPr>
            <a:r>
              <a:rPr lang="ru-RU" dirty="0" smtClean="0"/>
              <a:t>Под добровольческой (волонтерской) деятельностью понимается добровольная деятельность в форме безвозмездного выполнения работ и (или) оказания услуг в целях, указанных в </a:t>
            </a:r>
            <a:r>
              <a:rPr lang="ru-RU" dirty="0" smtClean="0">
                <a:hlinkClick r:id="rId2"/>
              </a:rPr>
              <a:t>пункте 1 статьи 2</a:t>
            </a:r>
            <a:r>
              <a:rPr lang="ru-RU" dirty="0" smtClean="0"/>
              <a:t> настоящего Федерального закона. </a:t>
            </a:r>
          </a:p>
          <a:p>
            <a:pPr fontAlgn="auto">
              <a:spcAft>
                <a:spcPts val="0"/>
              </a:spcAft>
              <a:buFont typeface="Arial" panose="020B0604020202020204" pitchFamily="34" charset="0"/>
              <a:buChar char="•"/>
              <a:defRPr/>
            </a:pPr>
            <a:r>
              <a:rPr lang="ru-RU" dirty="0" smtClean="0"/>
              <a:t>(часть вторая введена Федеральным </a:t>
            </a:r>
            <a:r>
              <a:rPr lang="ru-RU" dirty="0" smtClean="0">
                <a:hlinkClick r:id="rId3"/>
              </a:rPr>
              <a:t>законом</a:t>
            </a:r>
            <a:r>
              <a:rPr lang="ru-RU" dirty="0" smtClean="0"/>
              <a:t> от 05.02.2018 N 15-ФЗ) </a:t>
            </a:r>
          </a:p>
          <a:p>
            <a:pPr fontAlgn="auto">
              <a:spcAft>
                <a:spcPts val="0"/>
              </a:spcAft>
              <a:buFont typeface="Arial" panose="020B0604020202020204" pitchFamily="34" charset="0"/>
              <a:buChar char="•"/>
              <a:defRPr/>
            </a:pPr>
            <a:r>
              <a:rPr lang="ru-RU" dirty="0" smtClean="0"/>
              <a:t>На добровольческую (волонтерскую) деятельность распространяются положения, предусмотренные настоящим Федеральным законом для благотворительной деятельности. </a:t>
            </a:r>
          </a:p>
          <a:p>
            <a:pPr fontAlgn="auto">
              <a:spcAft>
                <a:spcPts val="0"/>
              </a:spcAft>
              <a:buFont typeface="Arial" panose="020B0604020202020204" pitchFamily="34" charset="0"/>
              <a:buChar char="•"/>
              <a:defRPr/>
            </a:pPr>
            <a:endParaRPr lang="ru-RU"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r>
              <a:rPr lang="ru-RU" smtClean="0"/>
              <a:t>Закон 135-ФЗ</a:t>
            </a:r>
          </a:p>
        </p:txBody>
      </p:sp>
      <p:sp>
        <p:nvSpPr>
          <p:cNvPr id="14339" name="Объект 2"/>
          <p:cNvSpPr>
            <a:spLocks noGrp="1"/>
          </p:cNvSpPr>
          <p:nvPr>
            <p:ph idx="1"/>
          </p:nvPr>
        </p:nvSpPr>
        <p:spPr/>
        <p:txBody>
          <a:bodyPr/>
          <a:lstStyle/>
          <a:p>
            <a:r>
              <a:rPr lang="ru-RU" smtClean="0"/>
              <a:t>Добровольцы (волонтеры) - физические лица, осуществляющие добровольческую (волонтерскую) деятельность в целях, указанных в </a:t>
            </a:r>
            <a:r>
              <a:rPr lang="ru-RU" smtClean="0">
                <a:hlinkClick r:id="rId2"/>
              </a:rPr>
              <a:t>пункте 1 статьи 2</a:t>
            </a:r>
            <a:r>
              <a:rPr lang="ru-RU" smtClean="0"/>
              <a:t> настоящего Федерального закона, или </a:t>
            </a:r>
            <a:r>
              <a:rPr lang="ru-RU" b="1" u="sng" smtClean="0">
                <a:solidFill>
                  <a:srgbClr val="FF0000"/>
                </a:solidFill>
              </a:rPr>
              <a:t>в иных общественно полезных целях</a:t>
            </a:r>
            <a:r>
              <a:rPr lang="ru-RU" smtClean="0"/>
              <a:t>. </a:t>
            </a:r>
          </a:p>
          <a:p>
            <a:r>
              <a:rPr lang="ru-RU" smtClean="0"/>
              <a:t>Организаторы добровольческой (волонтерской) деятельности - некоммерческие организации и физические лица, которые привлекают на постоянной или временной основе добровольцев (волонтеров) к осуществлению добровольческой (волонтерской) деятельности и осуществляют руководство их деятельностью. </a:t>
            </a:r>
          </a:p>
          <a:p>
            <a:endParaRPr lang="ru-RU"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Подотчетные лица</a:t>
            </a:r>
            <a:endParaRPr lang="ru-RU" dirty="0"/>
          </a:p>
        </p:txBody>
      </p:sp>
      <p:sp>
        <p:nvSpPr>
          <p:cNvPr id="3" name="Объект 2"/>
          <p:cNvSpPr>
            <a:spLocks noGrp="1"/>
          </p:cNvSpPr>
          <p:nvPr>
            <p:ph idx="1"/>
          </p:nvPr>
        </p:nvSpPr>
        <p:spPr/>
        <p:txBody>
          <a:bodyPr>
            <a:normAutofit/>
          </a:bodyPr>
          <a:lstStyle/>
          <a:p>
            <a:r>
              <a:rPr lang="ru-RU" dirty="0"/>
              <a:t>6.3. Для выдачи наличных денег </a:t>
            </a:r>
            <a:r>
              <a:rPr lang="ru-RU" b="1" u="sng" dirty="0">
                <a:solidFill>
                  <a:srgbClr val="FF0000"/>
                </a:solidFill>
              </a:rPr>
              <a:t>работнику</a:t>
            </a:r>
            <a:r>
              <a:rPr lang="ru-RU" dirty="0"/>
              <a:t> под отчет (далее - подотчетное лицо) на расходы, связанные с осуществлением деятельности юридического лица, индивидуального предпринимателя, расходный кассовый ордер </a:t>
            </a:r>
            <a:r>
              <a:rPr lang="ru-RU" dirty="0">
                <a:hlinkClick r:id="rId2"/>
              </a:rPr>
              <a:t>0310002</a:t>
            </a:r>
            <a:r>
              <a:rPr lang="ru-RU" dirty="0"/>
              <a:t> оформляется согласно распорядительному документу юридического лица, индивидуального предпринимателя либо письменному заявлению подотчетного лица, составленному в произвольной форме и содержащему запись о сумме наличных денег и о сроке, на который выдаются наличные деньги, подпись руководителя и дату.</a:t>
            </a:r>
          </a:p>
        </p:txBody>
      </p:sp>
    </p:spTree>
    <p:extLst>
      <p:ext uri="{BB962C8B-B14F-4D97-AF65-F5344CB8AC3E}">
        <p14:creationId xmlns="" xmlns:p14="http://schemas.microsoft.com/office/powerpoint/2010/main" val="1364037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ru-RU" b="1" dirty="0" smtClean="0"/>
              <a:t>Статья 2. Цели благотворительной деятельности</a:t>
            </a:r>
            <a:r>
              <a:rPr lang="ru-RU" dirty="0" smtClean="0"/>
              <a:t> </a:t>
            </a:r>
          </a:p>
          <a:p>
            <a:pPr fontAlgn="auto">
              <a:spcAft>
                <a:spcPts val="0"/>
              </a:spcAft>
              <a:buFont typeface="Arial" panose="020B0604020202020204" pitchFamily="34" charset="0"/>
              <a:buChar char="•"/>
              <a:defRPr/>
            </a:pPr>
            <a:r>
              <a:rPr lang="ru-RU" dirty="0" smtClean="0"/>
              <a:t>  </a:t>
            </a:r>
          </a:p>
          <a:p>
            <a:pPr fontAlgn="auto">
              <a:spcAft>
                <a:spcPts val="0"/>
              </a:spcAft>
              <a:buFont typeface="Arial" panose="020B0604020202020204" pitchFamily="34" charset="0"/>
              <a:buChar char="•"/>
              <a:defRPr/>
            </a:pPr>
            <a:r>
              <a:rPr lang="ru-RU" dirty="0" smtClean="0"/>
              <a:t>1. Благотворительная и добровольческая (волонтерская) деятельность осуществляется в целях: </a:t>
            </a:r>
          </a:p>
          <a:p>
            <a:pPr fontAlgn="auto">
              <a:spcAft>
                <a:spcPts val="0"/>
              </a:spcAft>
              <a:buFont typeface="Arial" panose="020B0604020202020204" pitchFamily="34" charset="0"/>
              <a:buChar char="•"/>
              <a:defRPr/>
            </a:pPr>
            <a:r>
              <a:rPr lang="ru-RU" dirty="0" smtClean="0"/>
              <a:t>социальной поддержки и защиты граждан, включая улучшение материального положения малообеспеченных, социальную реабилитацию безработных, инвалидов и иных лиц, которые в силу своих физических или интеллектуальных особенностей, иных обстоятельств не способны самостоятельно реализовать свои права и законные интересы; </a:t>
            </a:r>
          </a:p>
          <a:p>
            <a:pPr fontAlgn="auto">
              <a:spcAft>
                <a:spcPts val="0"/>
              </a:spcAft>
              <a:buFont typeface="Arial" panose="020B0604020202020204" pitchFamily="34" charset="0"/>
              <a:buChar char="•"/>
              <a:defRPr/>
            </a:pPr>
            <a:endParaRPr lang="ru-RU" dirty="0" smtClean="0"/>
          </a:p>
        </p:txBody>
      </p:sp>
      <p:sp>
        <p:nvSpPr>
          <p:cNvPr id="15363" name="Заголовок 1"/>
          <p:cNvSpPr>
            <a:spLocks noGrp="1"/>
          </p:cNvSpPr>
          <p:nvPr>
            <p:ph type="title"/>
          </p:nvPr>
        </p:nvSpPr>
        <p:spPr/>
        <p:txBody>
          <a:bodyPr/>
          <a:lstStyle/>
          <a:p>
            <a:r>
              <a:rPr lang="ru-RU" smtClean="0"/>
              <a:t>Закон 135-ФЗ</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Заголовок 1"/>
          <p:cNvSpPr>
            <a:spLocks noGrp="1"/>
          </p:cNvSpPr>
          <p:nvPr>
            <p:ph type="title"/>
          </p:nvPr>
        </p:nvSpPr>
        <p:spPr>
          <a:xfrm>
            <a:off x="952500" y="214314"/>
            <a:ext cx="10972800" cy="1000125"/>
          </a:xfrm>
        </p:spPr>
        <p:txBody>
          <a:bodyPr/>
          <a:lstStyle/>
          <a:p>
            <a:r>
              <a:rPr lang="ru-RU" sz="2400" b="1" smtClean="0"/>
              <a:t>Статья 217. Доходы, не подлежащие налогообложению (освобождаемые от налогообложения)</a:t>
            </a:r>
            <a:r>
              <a:rPr lang="ru-RU" sz="2400" smtClean="0"/>
              <a:t/>
            </a:r>
            <a:br>
              <a:rPr lang="ru-RU" sz="2400" smtClean="0"/>
            </a:br>
            <a:endParaRPr lang="ru-RU" sz="2400" smtClean="0"/>
          </a:p>
        </p:txBody>
      </p:sp>
      <p:sp>
        <p:nvSpPr>
          <p:cNvPr id="3" name="Содержимое 2"/>
          <p:cNvSpPr>
            <a:spLocks noGrp="1"/>
          </p:cNvSpPr>
          <p:nvPr>
            <p:ph idx="1"/>
          </p:nvPr>
        </p:nvSpPr>
        <p:spPr>
          <a:xfrm>
            <a:off x="571500" y="1285876"/>
            <a:ext cx="10972800" cy="4525963"/>
          </a:xfrm>
        </p:spPr>
        <p:txBody>
          <a:bodyPr>
            <a:normAutofit/>
          </a:bodyPr>
          <a:lstStyle/>
          <a:p>
            <a:pPr>
              <a:defRPr/>
            </a:pPr>
            <a:r>
              <a:rPr lang="ru-RU" sz="1600" dirty="0" smtClean="0"/>
              <a:t>3.1) доходы, полученные добровольцами (волонтерами) в рамках гражданско-правовых договоров, предметом которых является безвозмездное выполнение работ, оказание услуг в соответствии с Федеральным </a:t>
            </a:r>
            <a:r>
              <a:rPr lang="ru-RU" sz="1600" dirty="0" smtClean="0">
                <a:hlinkClick r:id="rId2"/>
              </a:rPr>
              <a:t>законом</a:t>
            </a:r>
            <a:r>
              <a:rPr lang="ru-RU" sz="1600" dirty="0" smtClean="0"/>
              <a:t> от 11 августа 1995 года N 135-ФЗ "О благотворительной деятельности и добровольчестве (</a:t>
            </a:r>
            <a:r>
              <a:rPr lang="ru-RU" sz="1600" dirty="0" err="1" smtClean="0"/>
              <a:t>волонтерстве</a:t>
            </a:r>
            <a:r>
              <a:rPr lang="ru-RU" sz="1600" dirty="0" smtClean="0"/>
              <a:t>)" и иными федеральными законами, которыми установлены особенности привлечения добровольцев (волонтеров):</a:t>
            </a:r>
          </a:p>
          <a:p>
            <a:pPr>
              <a:defRPr/>
            </a:pPr>
            <a:r>
              <a:rPr lang="ru-RU" sz="1600" dirty="0" smtClean="0"/>
              <a:t>в виде выплат на возмещение расходов добровольцев (волонтеров) на приобретение форменной и специальной одежды, оборудования, средств индивидуальной защиты, на предоставление помещения во временное пользование, на проезд к месту осуществления благотворительной, добровольческой (волонтерской) деятельности и обратно, на питание (за исключением расходов на питание в сумме, превышающей размеры суточных, предусмотренные </a:t>
            </a:r>
            <a:r>
              <a:rPr lang="ru-RU" sz="1600" dirty="0" smtClean="0">
                <a:hlinkClick r:id="rId3"/>
              </a:rPr>
              <a:t>пунктом 1</a:t>
            </a:r>
            <a:r>
              <a:rPr lang="ru-RU" sz="1600" dirty="0" smtClean="0"/>
              <a:t> настоящей статьи), на уплату страховых взносов на добровольное медицинское страхование добровольцев (волонтеров) либо на страхование их жизни или здоровья, связанные с рисками для жизни или здоровья добровольцев (волонтеров) при осуществлении ими благотворительной, добровольческой (волонтерской) деятельности;</a:t>
            </a:r>
          </a:p>
          <a:p>
            <a:pPr>
              <a:defRPr/>
            </a:pPr>
            <a:r>
              <a:rPr lang="ru-RU" sz="2000" dirty="0" smtClean="0">
                <a:solidFill>
                  <a:srgbClr val="FF0000"/>
                </a:solidFill>
              </a:rPr>
              <a:t>в натуральной форме, полученные по указанным гражданско-правовым договорам на цели</a:t>
            </a:r>
            <a:r>
              <a:rPr lang="ru-RU" sz="2000" dirty="0" smtClean="0"/>
              <a:t>, предусмотренные </a:t>
            </a:r>
            <a:r>
              <a:rPr lang="ru-RU" sz="2000" dirty="0" smtClean="0">
                <a:hlinkClick r:id="rId4"/>
              </a:rPr>
              <a:t>абзацем вторым</a:t>
            </a:r>
            <a:r>
              <a:rPr lang="ru-RU" sz="2000" dirty="0" smtClean="0"/>
              <a:t> настоящего пункта;</a:t>
            </a:r>
          </a:p>
          <a:p>
            <a:pPr>
              <a:defRPr/>
            </a:pPr>
            <a:endParaRPr lang="ru-RU"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Заголовок 1"/>
          <p:cNvSpPr>
            <a:spLocks noGrp="1"/>
          </p:cNvSpPr>
          <p:nvPr>
            <p:ph type="title"/>
          </p:nvPr>
        </p:nvSpPr>
        <p:spPr/>
        <p:txBody>
          <a:bodyPr/>
          <a:lstStyle/>
          <a:p>
            <a:r>
              <a:rPr lang="ru-RU" smtClean="0"/>
              <a:t>Волонтеры</a:t>
            </a:r>
          </a:p>
        </p:txBody>
      </p:sp>
      <p:sp>
        <p:nvSpPr>
          <p:cNvPr id="130051" name="Содержимое 2"/>
          <p:cNvSpPr>
            <a:spLocks noGrp="1"/>
          </p:cNvSpPr>
          <p:nvPr>
            <p:ph idx="1"/>
          </p:nvPr>
        </p:nvSpPr>
        <p:spPr>
          <a:xfrm>
            <a:off x="190501" y="1285875"/>
            <a:ext cx="11391900" cy="4840288"/>
          </a:xfrm>
        </p:spPr>
        <p:txBody>
          <a:bodyPr/>
          <a:lstStyle/>
          <a:p>
            <a:r>
              <a:rPr lang="ru-RU" sz="1800" smtClean="0"/>
              <a:t>Волонтер имеет право</a:t>
            </a:r>
          </a:p>
          <a:p>
            <a:r>
              <a:rPr lang="ru-RU" sz="1800" smtClean="0"/>
              <a:t>3) получать  на основании договора, заключенного с организатором :</a:t>
            </a:r>
          </a:p>
          <a:p>
            <a:r>
              <a:rPr lang="ru-RU" sz="1800" smtClean="0"/>
              <a:t>поддержку в форме предоставления ему питания, форменной и специальной одежды, оборудования, средств индивидуальной защиты, помещения во временное пользование, оплаты проезда до места назначения и обратно, уплаты страховых взносов на добровольное медицинское страхование добровольца (волонтера) либо на страхование его жизни или здоровья или в форме возмещения понесенных добровольцем (волонтером) расходов на приобретение указанных товаров или услуг;</a:t>
            </a:r>
          </a:p>
          <a:p>
            <a:r>
              <a:rPr lang="ru-RU" sz="1800" smtClean="0"/>
              <a:t>психологическую помощь, содействие в психологической реабилитации;</a:t>
            </a:r>
          </a:p>
          <a:p>
            <a:r>
              <a:rPr lang="ru-RU" sz="1800" smtClean="0"/>
              <a:t>возмещение вреда жизни и здоровью, понесенного при осуществлении им добровольческой (волонтерской) деятельности;</a:t>
            </a:r>
          </a:p>
          <a:p>
            <a:endParaRPr lang="ru-RU" sz="1800" smtClean="0"/>
          </a:p>
          <a:p>
            <a:r>
              <a:rPr lang="ru-RU" sz="1800" smtClean="0"/>
              <a:t>5) получать поощрение и награждение за добровольный труд, в том числе в рамках федеральных, региональных и муниципальных конкурсов и программ.</a:t>
            </a:r>
          </a:p>
          <a:p>
            <a:endParaRPr lang="ru-RU" sz="1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Заголовок 1"/>
          <p:cNvSpPr>
            <a:spLocks noGrp="1"/>
          </p:cNvSpPr>
          <p:nvPr>
            <p:ph type="title"/>
          </p:nvPr>
        </p:nvSpPr>
        <p:spPr/>
        <p:txBody>
          <a:bodyPr/>
          <a:lstStyle/>
          <a:p>
            <a:r>
              <a:rPr lang="ru-RU" smtClean="0"/>
              <a:t>Волонтеры</a:t>
            </a:r>
          </a:p>
        </p:txBody>
      </p:sp>
      <p:sp>
        <p:nvSpPr>
          <p:cNvPr id="3" name="Содержимое 2"/>
          <p:cNvSpPr>
            <a:spLocks noGrp="1"/>
          </p:cNvSpPr>
          <p:nvPr>
            <p:ph idx="1"/>
          </p:nvPr>
        </p:nvSpPr>
        <p:spPr/>
        <p:txBody>
          <a:bodyPr>
            <a:normAutofit fontScale="85000" lnSpcReduction="20000"/>
          </a:bodyPr>
          <a:lstStyle/>
          <a:p>
            <a:pPr>
              <a:defRPr/>
            </a:pPr>
            <a:r>
              <a:rPr lang="ru-RU" dirty="0" smtClean="0"/>
              <a:t>2. Помимо прав, предусмотренных </a:t>
            </a:r>
            <a:r>
              <a:rPr lang="ru-RU" dirty="0" smtClean="0">
                <a:hlinkClick r:id="rId2"/>
              </a:rPr>
              <a:t>пунктом 1</a:t>
            </a:r>
            <a:r>
              <a:rPr lang="ru-RU" dirty="0" smtClean="0"/>
              <a:t> настоящей статьи, доброволец (волонтер) имеет также иные права, предусмотренные законодательством Российской Федерации.</a:t>
            </a:r>
          </a:p>
          <a:p>
            <a:pPr>
              <a:defRPr/>
            </a:pPr>
            <a:r>
              <a:rPr lang="ru-RU" dirty="0" smtClean="0"/>
              <a:t>3. Доброволец (волонтер), организатор добровольческой (волонтерской) деятельности, добровольческая (волонтерская) организация обязаны не разглашать ставшие им известными в ходе осуществления добровольческой (волонтерской) деятельности сведения, составляющие специально охраняемую </a:t>
            </a:r>
            <a:r>
              <a:rPr lang="ru-RU" dirty="0" smtClean="0">
                <a:hlinkClick r:id="rId3"/>
              </a:rPr>
              <a:t>законом</a:t>
            </a:r>
            <a:r>
              <a:rPr lang="ru-RU" dirty="0" smtClean="0"/>
              <a:t> тайну.</a:t>
            </a:r>
          </a:p>
          <a:p>
            <a:pPr>
              <a:defRPr/>
            </a:pPr>
            <a:r>
              <a:rPr lang="ru-RU" dirty="0" smtClean="0"/>
              <a:t>4. Условия осуществления добровольцем (волонтером) благотворительной деятельности от своего имени могут быть закреплены в гражданско-правовом договоре, который заключается между добровольцем (волонтером) и </a:t>
            </a:r>
            <a:r>
              <a:rPr lang="ru-RU" dirty="0" err="1" smtClean="0"/>
              <a:t>благополучателем</a:t>
            </a:r>
            <a:r>
              <a:rPr lang="ru-RU" dirty="0" smtClean="0"/>
              <a:t> </a:t>
            </a:r>
            <a:r>
              <a:rPr lang="ru-RU" dirty="0" err="1" smtClean="0"/>
              <a:t>и</a:t>
            </a:r>
            <a:r>
              <a:rPr lang="ru-RU" dirty="0" smtClean="0"/>
              <a:t> предметом которого являются безвозмездное выполнение добровольцем (волонтером) работ и (или) оказание им услуг в целях, указанных в </a:t>
            </a:r>
            <a:r>
              <a:rPr lang="ru-RU" dirty="0" smtClean="0">
                <a:hlinkClick r:id="rId4"/>
              </a:rPr>
              <a:t>пункте 1 статьи 2</a:t>
            </a:r>
            <a:r>
              <a:rPr lang="ru-RU" dirty="0" smtClean="0"/>
              <a:t> настоящего Федерального закона, или в иных общественно полезных целях.</a:t>
            </a:r>
          </a:p>
          <a:p>
            <a:pPr>
              <a:defRPr/>
            </a:pPr>
            <a:endParaRPr lang="ru-RU"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Заголовок 1"/>
          <p:cNvSpPr>
            <a:spLocks noGrp="1"/>
          </p:cNvSpPr>
          <p:nvPr>
            <p:ph type="title"/>
          </p:nvPr>
        </p:nvSpPr>
        <p:spPr/>
        <p:txBody>
          <a:bodyPr/>
          <a:lstStyle/>
          <a:p>
            <a:r>
              <a:rPr lang="ru-RU" smtClean="0"/>
              <a:t>Волонтеры</a:t>
            </a:r>
          </a:p>
        </p:txBody>
      </p:sp>
      <p:sp>
        <p:nvSpPr>
          <p:cNvPr id="3" name="Содержимое 2"/>
          <p:cNvSpPr>
            <a:spLocks noGrp="1"/>
          </p:cNvSpPr>
          <p:nvPr>
            <p:ph idx="1"/>
          </p:nvPr>
        </p:nvSpPr>
        <p:spPr/>
        <p:txBody>
          <a:bodyPr>
            <a:normAutofit fontScale="77500" lnSpcReduction="20000"/>
          </a:bodyPr>
          <a:lstStyle/>
          <a:p>
            <a:pPr>
              <a:defRPr/>
            </a:pPr>
            <a:r>
              <a:rPr lang="ru-RU" dirty="0" smtClean="0"/>
              <a:t>5. Условия участия добровольца (волонтера) в деятельности организатора добровольческой (волонтерской) деятельности, добровольческой (волонтерской) организации могут быть закреплены в гражданско-правовом договоре, который заключается между организатором добровольческой (волонтерской) деятельности или добровольческой (волонтерской) организацией и добровольцем (волонтером) и предметом которого являются безвозмездное выполнение добровольцем (волонтером) работ и (или) оказание им услуг в рамках деятельности указанных организатора, организации для достижения общественно полезных целей.</a:t>
            </a:r>
          </a:p>
          <a:p>
            <a:pPr>
              <a:defRPr/>
            </a:pPr>
            <a:r>
              <a:rPr lang="ru-RU" dirty="0" smtClean="0"/>
              <a:t>Условия договора между добровольческой (волонтерской) организацией и добровольцем (волонтером) могут предусматривать обязанность добровольца (волонтера) соблюдать при выполнении им работ и (или) оказании им услуг в рамках деятельности указанной организации иные обязательные требования, предусмотренные внутренними документами указанной организации, а также право добровольческой (волонтерской) организации в одностороннем порядке расторгнуть договор с добровольцем (волонтером) в случае нарушения им таких обязательных требований.</a:t>
            </a:r>
          </a:p>
          <a:p>
            <a:pPr>
              <a:defRPr/>
            </a:pPr>
            <a:endParaRPr lang="ru-RU"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Заголовок 1"/>
          <p:cNvSpPr>
            <a:spLocks noGrp="1"/>
          </p:cNvSpPr>
          <p:nvPr>
            <p:ph type="title"/>
          </p:nvPr>
        </p:nvSpPr>
        <p:spPr/>
        <p:txBody>
          <a:bodyPr/>
          <a:lstStyle/>
          <a:p>
            <a:r>
              <a:rPr lang="ru-RU" smtClean="0"/>
              <a:t>Волонтеры</a:t>
            </a:r>
          </a:p>
        </p:txBody>
      </p:sp>
      <p:sp>
        <p:nvSpPr>
          <p:cNvPr id="3" name="Содержимое 2"/>
          <p:cNvSpPr>
            <a:spLocks noGrp="1"/>
          </p:cNvSpPr>
          <p:nvPr>
            <p:ph idx="1"/>
          </p:nvPr>
        </p:nvSpPr>
        <p:spPr/>
        <p:txBody>
          <a:bodyPr>
            <a:normAutofit fontScale="70000" lnSpcReduction="20000"/>
          </a:bodyPr>
          <a:lstStyle/>
          <a:p>
            <a:pPr>
              <a:defRPr/>
            </a:pPr>
            <a:endParaRPr lang="ru-RU" dirty="0" smtClean="0"/>
          </a:p>
          <a:p>
            <a:pPr>
              <a:defRPr/>
            </a:pPr>
            <a:r>
              <a:rPr lang="ru-RU" dirty="0" smtClean="0"/>
              <a:t>6. Договор, указанный в </a:t>
            </a:r>
            <a:r>
              <a:rPr lang="ru-RU" dirty="0" smtClean="0">
                <a:hlinkClick r:id="rId2" action="ppaction://hlinkfile"/>
              </a:rPr>
              <a:t>пункте 4</a:t>
            </a:r>
            <a:r>
              <a:rPr lang="ru-RU" dirty="0" smtClean="0"/>
              <a:t> настоящей статьи, может предусматривать возмещение связанных с его исполнением расходов добровольца (волонтера) на питание, приобретение форменной и специальной одежды, оборудования, средств индивидуальной защиты, предоставление помещения во временное пользование, оплату проезда до места назначения и обратно, уплату страховых взносов на добровольное медицинское страхование добровольца (волонтера) либо на страхование его жизни или здоровья при осуществлении им добровольческой (волонтерской) деятельности.</a:t>
            </a:r>
          </a:p>
          <a:p>
            <a:pPr>
              <a:defRPr/>
            </a:pPr>
            <a:r>
              <a:rPr lang="ru-RU" dirty="0" smtClean="0"/>
              <a:t>Договор, указанный в </a:t>
            </a:r>
            <a:r>
              <a:rPr lang="ru-RU" dirty="0" smtClean="0">
                <a:hlinkClick r:id="rId3" action="ppaction://hlinkfile"/>
              </a:rPr>
              <a:t>пункте 5</a:t>
            </a:r>
            <a:r>
              <a:rPr lang="ru-RU" dirty="0" smtClean="0"/>
              <a:t> настоящей статьи, может предусматривать обязанности организатора добровольческой (волонтерской) деятельности, добровольческой (волонтерской) организации по предоставлению добровольцу (волонтеру) питания, форменной и специальной одежды, оборудования, средств индивидуальной защиты, помещения во временное пользование, оплате проезда до места назначения и обратно, уплате страховых взносов на добровольное медицинское страхование добровольца (волонтера) либо на страхование его жизни или здоровья при осуществлении им добровольческой (волонтерской) деятельности, а также по возмещению связанных с исполнением договора расходов.</a:t>
            </a:r>
          </a:p>
          <a:p>
            <a:pPr>
              <a:defRPr/>
            </a:pPr>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Заголовок 1"/>
          <p:cNvSpPr>
            <a:spLocks noGrp="1"/>
          </p:cNvSpPr>
          <p:nvPr>
            <p:ph type="title"/>
          </p:nvPr>
        </p:nvSpPr>
        <p:spPr/>
        <p:txBody>
          <a:bodyPr/>
          <a:lstStyle/>
          <a:p>
            <a:r>
              <a:rPr lang="ru-RU" smtClean="0"/>
              <a:t>Условие</a:t>
            </a:r>
          </a:p>
        </p:txBody>
      </p:sp>
      <p:sp>
        <p:nvSpPr>
          <p:cNvPr id="134147" name="Содержимое 2"/>
          <p:cNvSpPr>
            <a:spLocks noGrp="1"/>
          </p:cNvSpPr>
          <p:nvPr>
            <p:ph idx="1"/>
          </p:nvPr>
        </p:nvSpPr>
        <p:spPr/>
        <p:txBody>
          <a:bodyPr/>
          <a:lstStyle/>
          <a:p>
            <a:r>
              <a:rPr lang="ru-RU" smtClean="0"/>
              <a:t>ОБЯЗАТЕЛЕН договор</a:t>
            </a:r>
          </a:p>
          <a:p>
            <a:r>
              <a:rPr lang="ru-RU" smtClean="0"/>
              <a:t>Вариант- положение и присоединение</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Заголовок 1"/>
          <p:cNvSpPr>
            <a:spLocks noGrp="1"/>
          </p:cNvSpPr>
          <p:nvPr>
            <p:ph type="title"/>
          </p:nvPr>
        </p:nvSpPr>
        <p:spPr/>
        <p:txBody>
          <a:bodyPr/>
          <a:lstStyle/>
          <a:p>
            <a:r>
              <a:rPr lang="ru-RU" smtClean="0"/>
              <a:t>Оформление волонтеров</a:t>
            </a:r>
          </a:p>
        </p:txBody>
      </p:sp>
      <p:sp>
        <p:nvSpPr>
          <p:cNvPr id="3" name="Содержимое 2"/>
          <p:cNvSpPr>
            <a:spLocks noGrp="1"/>
          </p:cNvSpPr>
          <p:nvPr>
            <p:ph idx="1"/>
          </p:nvPr>
        </p:nvSpPr>
        <p:spPr/>
        <p:txBody>
          <a:bodyPr>
            <a:normAutofit fontScale="92500" lnSpcReduction="10000"/>
          </a:bodyPr>
          <a:lstStyle/>
          <a:p>
            <a:pPr>
              <a:defRPr/>
            </a:pPr>
            <a:r>
              <a:rPr lang="ru-RU" dirty="0" smtClean="0"/>
              <a:t>Доходы </a:t>
            </a:r>
            <a:r>
              <a:rPr lang="ru-RU" u="sng" dirty="0" smtClean="0">
                <a:hlinkClick r:id="rId2"/>
              </a:rPr>
              <a:t>физического лица</a:t>
            </a:r>
            <a:r>
              <a:rPr lang="ru-RU" dirty="0" smtClean="0"/>
              <a:t> подлежат освобождению от обложения НДФЛ в соответствии с п.3.1. ст. 217 НК РФ при соблюдении следующих условий (Письмо Минфина РФ от 31.10.2013 № 03-04-06/46618):</a:t>
            </a:r>
          </a:p>
          <a:p>
            <a:pPr>
              <a:defRPr/>
            </a:pPr>
            <a:r>
              <a:rPr lang="ru-RU" dirty="0" smtClean="0"/>
              <a:t>наличия договора добровольца с </a:t>
            </a:r>
            <a:r>
              <a:rPr lang="ru-RU" u="sng" dirty="0" smtClean="0">
                <a:hlinkClick r:id="rId3"/>
              </a:rPr>
              <a:t>юридическим лицом</a:t>
            </a:r>
            <a:r>
              <a:rPr lang="ru-RU" dirty="0" smtClean="0"/>
              <a:t>, осуществляющим волонтерскую деятельность;</a:t>
            </a:r>
          </a:p>
          <a:p>
            <a:pPr>
              <a:defRPr/>
            </a:pPr>
            <a:r>
              <a:rPr lang="ru-RU" dirty="0" smtClean="0"/>
              <a:t>определения в этом договоре безвозмездно оказываемых добровольцем услуг или выполняемых им работ, которые должны соответствовать целям благотворительной деятельности.</a:t>
            </a:r>
          </a:p>
          <a:p>
            <a:pPr>
              <a:defRPr/>
            </a:pPr>
            <a:r>
              <a:rPr lang="ru-RU" dirty="0" smtClean="0"/>
              <a:t>Цели благотворительной деятельности должны соответствовать перечню, установленному ст.2 Федерального закона от 11.08.1995 № 135-ФЗ «О благотворительной деятельности и благотворительных организациях».</a:t>
            </a:r>
          </a:p>
          <a:p>
            <a:pPr>
              <a:defRPr/>
            </a:pPr>
            <a:endParaRPr lang="ru-RU"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Заголовок 1"/>
          <p:cNvSpPr>
            <a:spLocks noGrp="1"/>
          </p:cNvSpPr>
          <p:nvPr>
            <p:ph type="title"/>
          </p:nvPr>
        </p:nvSpPr>
        <p:spPr/>
        <p:txBody>
          <a:bodyPr/>
          <a:lstStyle/>
          <a:p>
            <a:r>
              <a:rPr lang="ru-RU" smtClean="0"/>
              <a:t>Оформление волонтеров</a:t>
            </a:r>
          </a:p>
        </p:txBody>
      </p:sp>
      <p:sp>
        <p:nvSpPr>
          <p:cNvPr id="3" name="Содержимое 2"/>
          <p:cNvSpPr>
            <a:spLocks noGrp="1"/>
          </p:cNvSpPr>
          <p:nvPr>
            <p:ph idx="1"/>
          </p:nvPr>
        </p:nvSpPr>
        <p:spPr/>
        <p:txBody>
          <a:bodyPr>
            <a:normAutofit fontScale="92500" lnSpcReduction="20000"/>
          </a:bodyPr>
          <a:lstStyle/>
          <a:p>
            <a:pPr>
              <a:defRPr/>
            </a:pPr>
            <a:r>
              <a:rPr lang="ru-RU" dirty="0" smtClean="0"/>
              <a:t/>
            </a:r>
            <a:br>
              <a:rPr lang="ru-RU" dirty="0" smtClean="0"/>
            </a:br>
            <a:r>
              <a:rPr lang="ru-RU" dirty="0" smtClean="0"/>
              <a:t>Указанные договоры должны быть заключены в </a:t>
            </a:r>
            <a:r>
              <a:rPr lang="ru-RU" u="sng" dirty="0" smtClean="0">
                <a:hlinkClick r:id="rId2"/>
              </a:rPr>
              <a:t>письменной форме</a:t>
            </a:r>
            <a:r>
              <a:rPr lang="ru-RU" dirty="0" smtClean="0"/>
              <a:t> и могут предусматривать возмещение связанных с их исполнением расходов добровольцев на наем жилого помещения, проезд до места назначения и обратно, питание (Письма Минфина РФ от 26.06.2013 № 03-04-06/24302, от 20.08.2012 № 03-04-06/6-251).</a:t>
            </a:r>
            <a:br>
              <a:rPr lang="ru-RU" dirty="0" smtClean="0"/>
            </a:br>
            <a:r>
              <a:rPr lang="ru-RU" dirty="0" smtClean="0"/>
              <a:t>Следовательно, даже если организация заключит со своими работниками </a:t>
            </a:r>
            <a:r>
              <a:rPr lang="ru-RU" u="sng" dirty="0" smtClean="0">
                <a:hlinkClick r:id="rId3"/>
              </a:rPr>
              <a:t>гражданско-правовые договоры</a:t>
            </a:r>
            <a:r>
              <a:rPr lang="ru-RU" dirty="0" smtClean="0"/>
              <a:t>, предметом которых будет безвозмездное оказание ими услуг (выполнение работ) в качестве добровольцев в интересах организации в виде участия в мероприятиях непроизводственного характера, это не будет квалифицировано в качестве добровольческой деятельности (за исключением ситуации, когда само мероприятие является благотворительным и соответствует всем условиям Закона № 135-ФЗ).</a:t>
            </a:r>
          </a:p>
          <a:p>
            <a:pPr>
              <a:defRPr/>
            </a:pP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p:cNvSpPr>
            <a:spLocks noGrp="1"/>
          </p:cNvSpPr>
          <p:nvPr>
            <p:ph type="title"/>
          </p:nvPr>
        </p:nvSpPr>
        <p:spPr/>
        <p:txBody>
          <a:bodyPr/>
          <a:lstStyle/>
          <a:p>
            <a:r>
              <a:rPr lang="ru-RU" altLang="ru-RU" smtClean="0"/>
              <a:t>Командировки</a:t>
            </a:r>
          </a:p>
        </p:txBody>
      </p:sp>
      <p:sp>
        <p:nvSpPr>
          <p:cNvPr id="32771" name="Объект 2"/>
          <p:cNvSpPr>
            <a:spLocks noGrp="1"/>
          </p:cNvSpPr>
          <p:nvPr>
            <p:ph idx="1"/>
          </p:nvPr>
        </p:nvSpPr>
        <p:spPr/>
        <p:txBody>
          <a:bodyPr/>
          <a:lstStyle/>
          <a:p>
            <a:r>
              <a:rPr lang="ru-RU" altLang="ru-RU" dirty="0" smtClean="0"/>
              <a:t>Действующие правила оформления командировок не так давно претерпели значительные изменения, основным смыслом которых стало упрощение ранее принятого порядка ведения отчётности в части сокращения числа обязательных командировочных документов.</a:t>
            </a:r>
          </a:p>
        </p:txBody>
      </p:sp>
    </p:spTree>
    <p:extLst>
      <p:ext uri="{BB962C8B-B14F-4D97-AF65-F5344CB8AC3E}">
        <p14:creationId xmlns="" xmlns:p14="http://schemas.microsoft.com/office/powerpoint/2010/main" val="2203422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КАССА</a:t>
            </a:r>
            <a:endParaRPr lang="ru-RU" dirty="0"/>
          </a:p>
        </p:txBody>
      </p:sp>
      <p:sp>
        <p:nvSpPr>
          <p:cNvPr id="3" name="Объект 2"/>
          <p:cNvSpPr>
            <a:spLocks noGrp="1"/>
          </p:cNvSpPr>
          <p:nvPr>
            <p:ph idx="1"/>
          </p:nvPr>
        </p:nvSpPr>
        <p:spPr/>
        <p:txBody>
          <a:bodyPr/>
          <a:lstStyle/>
          <a:p>
            <a:r>
              <a:rPr lang="ru-RU" dirty="0"/>
              <a:t>Выдача наличных денег осуществляется кассиром </a:t>
            </a:r>
            <a:r>
              <a:rPr lang="ru-RU" b="1" u="sng" dirty="0">
                <a:solidFill>
                  <a:srgbClr val="FF0000"/>
                </a:solidFill>
              </a:rPr>
              <a:t>непосредственно получателю наличных денег</a:t>
            </a:r>
            <a:r>
              <a:rPr lang="ru-RU" dirty="0"/>
              <a:t>, указанному в расходном кассовом ордере </a:t>
            </a:r>
            <a:r>
              <a:rPr lang="ru-RU" dirty="0">
                <a:hlinkClick r:id="rId2"/>
              </a:rPr>
              <a:t>0310002</a:t>
            </a:r>
            <a:r>
              <a:rPr lang="ru-RU" dirty="0"/>
              <a:t> (расчетно-платежной ведомости </a:t>
            </a:r>
            <a:r>
              <a:rPr lang="ru-RU" dirty="0">
                <a:hlinkClick r:id="rId3"/>
              </a:rPr>
              <a:t>0301009</a:t>
            </a:r>
            <a:r>
              <a:rPr lang="ru-RU" dirty="0"/>
              <a:t>, платежной ведомости </a:t>
            </a:r>
            <a:r>
              <a:rPr lang="ru-RU" dirty="0">
                <a:hlinkClick r:id="rId4"/>
              </a:rPr>
              <a:t>0301011</a:t>
            </a:r>
            <a:r>
              <a:rPr lang="ru-RU" dirty="0"/>
              <a:t>) или в доверенности.</a:t>
            </a:r>
          </a:p>
        </p:txBody>
      </p:sp>
    </p:spTree>
    <p:extLst>
      <p:ext uri="{BB962C8B-B14F-4D97-AF65-F5344CB8AC3E}">
        <p14:creationId xmlns="" xmlns:p14="http://schemas.microsoft.com/office/powerpoint/2010/main" val="35656617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a:xfrm>
            <a:off x="1484311" y="138545"/>
            <a:ext cx="10018713" cy="1080656"/>
          </a:xfrm>
        </p:spPr>
        <p:txBody>
          <a:bodyPr>
            <a:normAutofit/>
          </a:bodyPr>
          <a:lstStyle/>
          <a:p>
            <a:r>
              <a:rPr lang="ru-RU" altLang="ru-RU" dirty="0" smtClean="0"/>
              <a:t>Командировки</a:t>
            </a:r>
          </a:p>
        </p:txBody>
      </p:sp>
      <p:sp>
        <p:nvSpPr>
          <p:cNvPr id="33795" name="Объект 2"/>
          <p:cNvSpPr>
            <a:spLocks noGrp="1"/>
          </p:cNvSpPr>
          <p:nvPr>
            <p:ph idx="1"/>
          </p:nvPr>
        </p:nvSpPr>
        <p:spPr>
          <a:xfrm>
            <a:off x="1524000" y="1219202"/>
            <a:ext cx="8700655" cy="5638800"/>
          </a:xfrm>
        </p:spPr>
        <p:txBody>
          <a:bodyPr>
            <a:normAutofit lnSpcReduction="10000"/>
          </a:bodyPr>
          <a:lstStyle/>
          <a:p>
            <a:r>
              <a:rPr lang="ru-RU" altLang="ru-RU" dirty="0" smtClean="0"/>
              <a:t>Не </a:t>
            </a:r>
            <a:r>
              <a:rPr lang="ru-RU" altLang="ru-RU" dirty="0"/>
              <a:t>относятся к числу обязательных такие формы:</a:t>
            </a:r>
          </a:p>
          <a:p>
            <a:r>
              <a:rPr lang="ru-RU" altLang="ru-RU" dirty="0"/>
              <a:t>командировочное удостоверение — теперь для подтверждения срока командировки достаточно отправления и прибытия, указываемых в билетах и заменяющих их документах (путевой или маршрутный лист, если работник воспользовался для поездки служебным или личным транспортом);</a:t>
            </a:r>
          </a:p>
          <a:p>
            <a:r>
              <a:rPr lang="ru-RU" altLang="ru-RU" dirty="0"/>
              <a:t>служебные задания;</a:t>
            </a:r>
          </a:p>
          <a:p>
            <a:r>
              <a:rPr lang="ru-RU" altLang="ru-RU" dirty="0"/>
              <a:t>отчёты о выполнении служебных заданий — в стандартной форме служебное задание и краткий отчёт о его выполнении содержатся в одном бланке, но допускается и использование альтернативных вариантов по усмотрению компании;</a:t>
            </a:r>
          </a:p>
          <a:p>
            <a:r>
              <a:rPr lang="ru-RU" altLang="ru-RU" dirty="0"/>
              <a:t>журналы регистрации </a:t>
            </a:r>
            <a:r>
              <a:rPr lang="ru-RU" altLang="ru-RU" sz="2800" dirty="0"/>
              <a:t>командировок.</a:t>
            </a:r>
          </a:p>
          <a:p>
            <a:endParaRPr lang="ru-RU" altLang="ru-RU" dirty="0"/>
          </a:p>
        </p:txBody>
      </p:sp>
    </p:spTree>
    <p:extLst>
      <p:ext uri="{BB962C8B-B14F-4D97-AF65-F5344CB8AC3E}">
        <p14:creationId xmlns="" xmlns:p14="http://schemas.microsoft.com/office/powerpoint/2010/main" val="30165411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p:txBody>
          <a:bodyPr/>
          <a:lstStyle/>
          <a:p>
            <a:r>
              <a:rPr lang="ru-RU" altLang="ru-RU" smtClean="0"/>
              <a:t>Командировки</a:t>
            </a:r>
          </a:p>
        </p:txBody>
      </p:sp>
      <p:sp>
        <p:nvSpPr>
          <p:cNvPr id="34819" name="Объект 2"/>
          <p:cNvSpPr>
            <a:spLocks noGrp="1"/>
          </p:cNvSpPr>
          <p:nvPr>
            <p:ph idx="1"/>
          </p:nvPr>
        </p:nvSpPr>
        <p:spPr/>
        <p:txBody>
          <a:bodyPr>
            <a:normAutofit/>
          </a:bodyPr>
          <a:lstStyle/>
          <a:p>
            <a:r>
              <a:rPr lang="ru-RU" altLang="ru-RU"/>
              <a:t>Теперь организации вправе как отказаться от перечисленной документации полностью или частично, так и продолжать её использовать. Требуется только официально закрепить их в локальном нормативном акте, регламентирующем служебные поездки. Часто он называется Положением о командировках</a:t>
            </a:r>
          </a:p>
          <a:p>
            <a:r>
              <a:rPr lang="ru-RU" altLang="ru-RU"/>
              <a:t>Для нормативного закрепления порядка применения командировочных документов достаточно и приказа — одного на все формы отчётности или отдельного по каждой.</a:t>
            </a:r>
          </a:p>
          <a:p>
            <a:endParaRPr lang="ru-RU" altLang="ru-RU"/>
          </a:p>
        </p:txBody>
      </p:sp>
    </p:spTree>
    <p:extLst>
      <p:ext uri="{BB962C8B-B14F-4D97-AF65-F5344CB8AC3E}">
        <p14:creationId xmlns="" xmlns:p14="http://schemas.microsoft.com/office/powerpoint/2010/main" val="19767415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p:txBody>
          <a:bodyPr/>
          <a:lstStyle/>
          <a:p>
            <a:r>
              <a:rPr lang="ru-RU" altLang="ru-RU" smtClean="0"/>
              <a:t>Командировки</a:t>
            </a:r>
          </a:p>
        </p:txBody>
      </p:sp>
      <p:sp>
        <p:nvSpPr>
          <p:cNvPr id="35843" name="Объект 2"/>
          <p:cNvSpPr>
            <a:spLocks noGrp="1"/>
          </p:cNvSpPr>
          <p:nvPr>
            <p:ph idx="1"/>
          </p:nvPr>
        </p:nvSpPr>
        <p:spPr/>
        <p:txBody>
          <a:bodyPr/>
          <a:lstStyle/>
          <a:p>
            <a:r>
              <a:rPr lang="ru-RU" altLang="ru-RU" smtClean="0"/>
              <a:t>Обязательными для всех командировочными документами остаются два:</a:t>
            </a:r>
          </a:p>
          <a:p>
            <a:r>
              <a:rPr lang="ru-RU" altLang="ru-RU" smtClean="0"/>
              <a:t>приказ о командировке;</a:t>
            </a:r>
          </a:p>
          <a:p>
            <a:r>
              <a:rPr lang="ru-RU" altLang="ru-RU" smtClean="0"/>
              <a:t>авансовый отчёт, подлежащий заполнению и сдаче по возвращении.</a:t>
            </a:r>
          </a:p>
          <a:p>
            <a:endParaRPr lang="ru-RU" altLang="ru-RU" smtClean="0"/>
          </a:p>
        </p:txBody>
      </p:sp>
    </p:spTree>
    <p:extLst>
      <p:ext uri="{BB962C8B-B14F-4D97-AF65-F5344CB8AC3E}">
        <p14:creationId xmlns="" xmlns:p14="http://schemas.microsoft.com/office/powerpoint/2010/main" val="8747228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p:txBody>
          <a:bodyPr/>
          <a:lstStyle/>
          <a:p>
            <a:r>
              <a:rPr lang="ru-RU" altLang="ru-RU" smtClean="0"/>
              <a:t>Командировки</a:t>
            </a:r>
          </a:p>
        </p:txBody>
      </p:sp>
      <p:sp>
        <p:nvSpPr>
          <p:cNvPr id="36867" name="Объект 2"/>
          <p:cNvSpPr>
            <a:spLocks noGrp="1"/>
          </p:cNvSpPr>
          <p:nvPr>
            <p:ph idx="1"/>
          </p:nvPr>
        </p:nvSpPr>
        <p:spPr/>
        <p:txBody>
          <a:bodyPr>
            <a:normAutofit lnSpcReduction="10000"/>
          </a:bodyPr>
          <a:lstStyle/>
          <a:p>
            <a:r>
              <a:rPr lang="ru-RU" altLang="ru-RU"/>
              <a:t>За дни, когда сотрудник находился в командировке, проставляются не фактически отработанные им часы, а буква «К». Ведь за время, проведённое в командировке, работнику выплачивается средний заработок, и фактически отработанные за эти дни часы роли не играют. Так что, даже если в командировке сотрудник трудился в авральном режиме, скажем, по 15 часов в сутки, на оплате его труда этот факт, увы, не отразится. Однако возможен вариант отражения в табеле факта сверхурочной работы в командировке. Для этого за день, когда такая работа имела место, делается отметка «К/С» и проставляются отработанные часы, подлежащие оплате как сверхурочная работа.</a:t>
            </a:r>
          </a:p>
        </p:txBody>
      </p:sp>
    </p:spTree>
    <p:extLst>
      <p:ext uri="{BB962C8B-B14F-4D97-AF65-F5344CB8AC3E}">
        <p14:creationId xmlns="" xmlns:p14="http://schemas.microsoft.com/office/powerpoint/2010/main" val="36190741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p:txBody>
          <a:bodyPr/>
          <a:lstStyle/>
          <a:p>
            <a:r>
              <a:rPr lang="ru-RU" altLang="ru-RU" smtClean="0"/>
              <a:t>командировка</a:t>
            </a:r>
          </a:p>
        </p:txBody>
      </p:sp>
      <p:sp>
        <p:nvSpPr>
          <p:cNvPr id="37891" name="Объект 2"/>
          <p:cNvSpPr>
            <a:spLocks noGrp="1"/>
          </p:cNvSpPr>
          <p:nvPr>
            <p:ph idx="1"/>
          </p:nvPr>
        </p:nvSpPr>
        <p:spPr/>
        <p:txBody>
          <a:bodyPr/>
          <a:lstStyle/>
          <a:p>
            <a:r>
              <a:rPr lang="ru-RU" altLang="ru-RU" sz="2000"/>
              <a:t>Если поездка пришлась на выходной и в этот день работник фактически отдыхал, такие дни отмечаются буквой «В».</a:t>
            </a:r>
          </a:p>
          <a:p>
            <a:r>
              <a:rPr lang="ru-RU" altLang="ru-RU" sz="2000"/>
              <a:t>Если же работник в выходной трудился, такой выходной отмечается «РВ».</a:t>
            </a:r>
          </a:p>
          <a:p>
            <a:r>
              <a:rPr lang="ru-RU" altLang="ru-RU" sz="2000"/>
              <a:t>Когда работник в день возвращения из командировки (фактического прибытия обратно в её начальный пункт), за такой день в табеле проставляется «К».</a:t>
            </a:r>
          </a:p>
          <a:p>
            <a:endParaRPr lang="ru-RU" altLang="ru-RU" sz="2000"/>
          </a:p>
        </p:txBody>
      </p:sp>
    </p:spTree>
    <p:extLst>
      <p:ext uri="{BB962C8B-B14F-4D97-AF65-F5344CB8AC3E}">
        <p14:creationId xmlns="" xmlns:p14="http://schemas.microsoft.com/office/powerpoint/2010/main" val="171220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type="title"/>
          </p:nvPr>
        </p:nvSpPr>
        <p:spPr/>
        <p:txBody>
          <a:bodyPr/>
          <a:lstStyle/>
          <a:p>
            <a:r>
              <a:rPr lang="ru-RU" altLang="ru-RU" smtClean="0"/>
              <a:t>Командировка</a:t>
            </a:r>
          </a:p>
        </p:txBody>
      </p:sp>
      <p:sp>
        <p:nvSpPr>
          <p:cNvPr id="38915" name="Объект 2"/>
          <p:cNvSpPr>
            <a:spLocks noGrp="1"/>
          </p:cNvSpPr>
          <p:nvPr>
            <p:ph idx="1"/>
          </p:nvPr>
        </p:nvSpPr>
        <p:spPr/>
        <p:txBody>
          <a:bodyPr>
            <a:normAutofit/>
          </a:bodyPr>
          <a:lstStyle/>
          <a:p>
            <a:r>
              <a:rPr lang="ru-RU" altLang="ru-RU" sz="2000"/>
              <a:t>Если же командированный вышел в этот день на работу, всё остаётся на усмотрение работодателя. В законе этот момент не прописан. У работодателя же есть такие варианты, ни один из которых не будет считаться нарушением закона:</a:t>
            </a:r>
          </a:p>
          <a:p>
            <a:pPr lvl="1"/>
            <a:r>
              <a:rPr lang="ru-RU" altLang="ru-RU"/>
              <a:t>Проставить за этот день в табеле «К» и выплатить за него средний заработок.</a:t>
            </a:r>
          </a:p>
          <a:p>
            <a:pPr lvl="1"/>
            <a:r>
              <a:rPr lang="ru-RU" altLang="ru-RU"/>
              <a:t>Проставить фактически отработанные часы и оплатить их.</a:t>
            </a:r>
          </a:p>
          <a:p>
            <a:pPr lvl="1"/>
            <a:r>
              <a:rPr lang="ru-RU" altLang="ru-RU"/>
              <a:t>Проставить и «К», и фактически отработанные часы, и «К», и оплатить и средний заработок за день командировки, и фактически отработанное время. Впрочем, на практике редкий работодатель идёт на это. Если же такое практикуется, на сей счёт должны иметься локальные нормативные акты (можно ограничиться отдельными пунктами Положения о командировках в организации).</a:t>
            </a:r>
          </a:p>
          <a:p>
            <a:endParaRPr lang="ru-RU" altLang="ru-RU" sz="2000"/>
          </a:p>
        </p:txBody>
      </p:sp>
    </p:spTree>
    <p:extLst>
      <p:ext uri="{BB962C8B-B14F-4D97-AF65-F5344CB8AC3E}">
        <p14:creationId xmlns="" xmlns:p14="http://schemas.microsoft.com/office/powerpoint/2010/main" val="42106058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Заголовок 1"/>
          <p:cNvSpPr>
            <a:spLocks noGrp="1"/>
          </p:cNvSpPr>
          <p:nvPr>
            <p:ph type="title"/>
          </p:nvPr>
        </p:nvSpPr>
        <p:spPr/>
        <p:txBody>
          <a:bodyPr/>
          <a:lstStyle/>
          <a:p>
            <a:r>
              <a:rPr lang="ru-RU" altLang="ru-RU" smtClean="0"/>
              <a:t>Расходы</a:t>
            </a:r>
          </a:p>
        </p:txBody>
      </p:sp>
      <p:sp>
        <p:nvSpPr>
          <p:cNvPr id="39939" name="Объект 2"/>
          <p:cNvSpPr>
            <a:spLocks noGrp="1"/>
          </p:cNvSpPr>
          <p:nvPr>
            <p:ph idx="1"/>
          </p:nvPr>
        </p:nvSpPr>
        <p:spPr/>
        <p:txBody>
          <a:bodyPr>
            <a:normAutofit/>
          </a:bodyPr>
          <a:lstStyle/>
          <a:p>
            <a:r>
              <a:rPr lang="ru-RU" altLang="ru-RU"/>
              <a:t>Если сотрудник воспользовался электронным билетом, к маршрут-квитанции должны прилагаться и финансовые документы, каковыми могут быть:</a:t>
            </a:r>
          </a:p>
          <a:p>
            <a:r>
              <a:rPr lang="ru-RU" altLang="ru-RU"/>
              <a:t>контрольно-кассовый чек;</a:t>
            </a:r>
          </a:p>
          <a:p>
            <a:r>
              <a:rPr lang="ru-RU" altLang="ru-RU"/>
              <a:t>слип или чек терминала, через который был сделан платёж по банковской карте, и подтверждение этой транзакции из банка, выдавшего карту;</a:t>
            </a:r>
          </a:p>
          <a:p>
            <a:r>
              <a:rPr lang="ru-RU" altLang="ru-RU"/>
              <a:t>иной документ на бланке строгой отчётности.</a:t>
            </a:r>
          </a:p>
          <a:p>
            <a:endParaRPr lang="ru-RU" altLang="ru-RU"/>
          </a:p>
        </p:txBody>
      </p:sp>
    </p:spTree>
    <p:extLst>
      <p:ext uri="{BB962C8B-B14F-4D97-AF65-F5344CB8AC3E}">
        <p14:creationId xmlns="" xmlns:p14="http://schemas.microsoft.com/office/powerpoint/2010/main" val="35608569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Заголовок 1"/>
          <p:cNvSpPr>
            <a:spLocks noGrp="1"/>
          </p:cNvSpPr>
          <p:nvPr>
            <p:ph type="title"/>
          </p:nvPr>
        </p:nvSpPr>
        <p:spPr/>
        <p:txBody>
          <a:bodyPr/>
          <a:lstStyle/>
          <a:p>
            <a:r>
              <a:rPr lang="ru-RU" altLang="ru-RU" smtClean="0"/>
              <a:t>Расходы</a:t>
            </a:r>
          </a:p>
        </p:txBody>
      </p:sp>
      <p:sp>
        <p:nvSpPr>
          <p:cNvPr id="40963" name="Объект 2"/>
          <p:cNvSpPr>
            <a:spLocks noGrp="1"/>
          </p:cNvSpPr>
          <p:nvPr>
            <p:ph idx="1"/>
          </p:nvPr>
        </p:nvSpPr>
        <p:spPr/>
        <p:txBody>
          <a:bodyPr/>
          <a:lstStyle/>
          <a:p>
            <a:r>
              <a:rPr lang="ru-RU" altLang="ru-RU" dirty="0" smtClean="0"/>
              <a:t>Оплата гостиницы по безналу со счета организации- расход</a:t>
            </a:r>
            <a:endParaRPr lang="ru-RU" altLang="ru-RU" dirty="0"/>
          </a:p>
          <a:p>
            <a:r>
              <a:rPr lang="ru-RU" altLang="ru-RU" dirty="0" smtClean="0"/>
              <a:t>Оплата за третье лицо (член профсоюза, договор ГПХ)-доход в натуральном виде</a:t>
            </a:r>
          </a:p>
        </p:txBody>
      </p:sp>
    </p:spTree>
    <p:extLst>
      <p:ext uri="{BB962C8B-B14F-4D97-AF65-F5344CB8AC3E}">
        <p14:creationId xmlns="" xmlns:p14="http://schemas.microsoft.com/office/powerpoint/2010/main" val="2922444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Заголовок 1"/>
          <p:cNvSpPr>
            <a:spLocks noGrp="1"/>
          </p:cNvSpPr>
          <p:nvPr>
            <p:ph type="title"/>
          </p:nvPr>
        </p:nvSpPr>
        <p:spPr/>
        <p:txBody>
          <a:bodyPr/>
          <a:lstStyle/>
          <a:p>
            <a:r>
              <a:rPr lang="ru-RU" altLang="ru-RU" smtClean="0"/>
              <a:t>Расходы</a:t>
            </a:r>
          </a:p>
        </p:txBody>
      </p:sp>
      <p:sp>
        <p:nvSpPr>
          <p:cNvPr id="41987" name="Объект 2"/>
          <p:cNvSpPr>
            <a:spLocks noGrp="1"/>
          </p:cNvSpPr>
          <p:nvPr>
            <p:ph idx="1"/>
          </p:nvPr>
        </p:nvSpPr>
        <p:spPr/>
        <p:txBody>
          <a:bodyPr>
            <a:normAutofit lnSpcReduction="10000"/>
          </a:bodyPr>
          <a:lstStyle/>
          <a:p>
            <a:r>
              <a:rPr lang="ru-RU" altLang="ru-RU"/>
              <a:t>При загранкомандировке возмещению подлежат расходы сотрудника на оформление загранпаспорта, если ему пришлось изготовить его в связи с предстоящей поездкой и визовые сборы.</a:t>
            </a:r>
          </a:p>
          <a:p>
            <a:r>
              <a:rPr lang="ru-RU" altLang="ru-RU"/>
              <a:t>Эти траты принимаются в зачёт к уменьшению базы по налогу на прибыль при условии, что поездка состоялась.</a:t>
            </a:r>
          </a:p>
          <a:p>
            <a:r>
              <a:rPr lang="ru-RU" altLang="ru-RU"/>
              <a:t>Расходы, понесённые в валюте, переводятся в рубли по курсу Центробанка РФ на дату утверждения авансового отчёта. Но возможен и вариант, когда сотрудник получил аванс в рублях, поменял их на валюты и приложил к авансовому отчёту справку об обмене. При таком раскладе пересчёт идёт по курсу, указанному в справке.</a:t>
            </a:r>
          </a:p>
        </p:txBody>
      </p:sp>
    </p:spTree>
    <p:extLst>
      <p:ext uri="{BB962C8B-B14F-4D97-AF65-F5344CB8AC3E}">
        <p14:creationId xmlns="" xmlns:p14="http://schemas.microsoft.com/office/powerpoint/2010/main" val="21613543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p:nvPr>
        </p:nvSpPr>
        <p:spPr/>
        <p:txBody>
          <a:bodyPr/>
          <a:lstStyle/>
          <a:p>
            <a:r>
              <a:rPr lang="ru-RU" altLang="ru-RU" smtClean="0"/>
              <a:t>Расходы</a:t>
            </a:r>
          </a:p>
        </p:txBody>
      </p:sp>
      <p:sp>
        <p:nvSpPr>
          <p:cNvPr id="43011" name="Объект 2"/>
          <p:cNvSpPr>
            <a:spLocks noGrp="1"/>
          </p:cNvSpPr>
          <p:nvPr>
            <p:ph idx="1"/>
          </p:nvPr>
        </p:nvSpPr>
        <p:spPr/>
        <p:txBody>
          <a:bodyPr/>
          <a:lstStyle/>
          <a:p>
            <a:r>
              <a:rPr lang="ru-RU" altLang="ru-RU" smtClean="0"/>
              <a:t>Подтверждающие документы на иностранных языках должны сопровождаться построчным переводом на русский.</a:t>
            </a:r>
          </a:p>
          <a:p>
            <a:r>
              <a:rPr lang="ru-RU" altLang="ru-RU" smtClean="0"/>
              <a:t>Дни, за которые суточные начисляются по норме для загранпоездок или для командировок по России, определяются по отметкам о пересечении границы в загранпаспорте.</a:t>
            </a:r>
          </a:p>
          <a:p>
            <a:endParaRPr lang="ru-RU" altLang="ru-RU" smtClean="0"/>
          </a:p>
        </p:txBody>
      </p:sp>
    </p:spTree>
    <p:extLst>
      <p:ext uri="{BB962C8B-B14F-4D97-AF65-F5344CB8AC3E}">
        <p14:creationId xmlns="" xmlns:p14="http://schemas.microsoft.com/office/powerpoint/2010/main" val="127252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Подотчетное лицо</a:t>
            </a:r>
            <a:endParaRPr lang="ru-RU" dirty="0"/>
          </a:p>
        </p:txBody>
      </p:sp>
      <p:sp>
        <p:nvSpPr>
          <p:cNvPr id="3" name="Объект 2"/>
          <p:cNvSpPr>
            <a:spLocks noGrp="1"/>
          </p:cNvSpPr>
          <p:nvPr>
            <p:ph idx="1"/>
          </p:nvPr>
        </p:nvSpPr>
        <p:spPr/>
        <p:txBody>
          <a:bodyPr>
            <a:normAutofit/>
          </a:bodyPr>
          <a:lstStyle/>
          <a:p>
            <a:r>
              <a:rPr lang="ru-RU" dirty="0" smtClean="0"/>
              <a:t>Порядок </a:t>
            </a:r>
            <a:r>
              <a:rPr lang="ru-RU" dirty="0"/>
              <a:t>выдачи денежных средств под отчет в настоящее время регламентируется </a:t>
            </a:r>
            <a:r>
              <a:rPr lang="ru-RU" dirty="0" err="1"/>
              <a:t>пп</a:t>
            </a:r>
            <a:r>
              <a:rPr lang="ru-RU" dirty="0"/>
              <a:t>. 6.3 п. 6 Указания Банка России от 11.03.2014 N 3210-У "О порядке ведения кассовых операций юридическими лицами и упрощенном порядке ведения кассовых операций индивидуальными предпринимателями и субъектами малого предпринимательства" (далее - Указание N 3210-У).</a:t>
            </a:r>
            <a:br>
              <a:rPr lang="ru-RU" dirty="0"/>
            </a:br>
            <a:r>
              <a:rPr lang="ru-RU" dirty="0"/>
              <a:t>Так, </a:t>
            </a:r>
            <a:r>
              <a:rPr lang="ru-RU" dirty="0" err="1"/>
              <a:t>пп</a:t>
            </a:r>
            <a:r>
              <a:rPr lang="ru-RU" dirty="0"/>
              <a:t>. 6.3 п. 6 Указания N 3210-У предусматривает, что для выдачи наличных денег работнику под отчет согласно письменному заявлению подотчетного лица, составленному в произвольной форме, оформляется расходный кассовый ордер</a:t>
            </a:r>
            <a:r>
              <a:rPr lang="ru-RU" dirty="0" smtClean="0"/>
              <a:t>.</a:t>
            </a:r>
          </a:p>
        </p:txBody>
      </p:sp>
    </p:spTree>
    <p:extLst>
      <p:ext uri="{BB962C8B-B14F-4D97-AF65-F5344CB8AC3E}">
        <p14:creationId xmlns="" xmlns:p14="http://schemas.microsoft.com/office/powerpoint/2010/main" val="379137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0" lvl="8"/>
            <a:r>
              <a:rPr lang="ru-RU" sz="2400" dirty="0" smtClean="0"/>
              <a:t>ПИСЬМО МИНИСТЕРСТВО ФИНАНСОВ РОССИЙСКОЙ ФЕДЕРАЦИИ</a:t>
            </a:r>
            <a:br>
              <a:rPr lang="ru-RU" sz="2400" dirty="0" smtClean="0"/>
            </a:br>
            <a:r>
              <a:rPr lang="ru-RU" sz="2400" dirty="0" smtClean="0"/>
              <a:t/>
            </a:r>
            <a:br>
              <a:rPr lang="ru-RU" sz="2400" dirty="0" smtClean="0"/>
            </a:br>
            <a:r>
              <a:rPr lang="ru-RU" sz="2400" dirty="0" smtClean="0"/>
              <a:t>от 15.01.2021 г. № 03-03-06/1/1448</a:t>
            </a:r>
            <a:endParaRPr lang="ru-RU" sz="2400" dirty="0"/>
          </a:p>
        </p:txBody>
      </p:sp>
      <p:sp>
        <p:nvSpPr>
          <p:cNvPr id="3" name="Содержимое 2"/>
          <p:cNvSpPr>
            <a:spLocks noGrp="1"/>
          </p:cNvSpPr>
          <p:nvPr>
            <p:ph idx="1"/>
          </p:nvPr>
        </p:nvSpPr>
        <p:spPr>
          <a:xfrm>
            <a:off x="828136" y="1742536"/>
            <a:ext cx="10525664" cy="4434427"/>
          </a:xfrm>
        </p:spPr>
        <p:txBody>
          <a:bodyPr/>
          <a:lstStyle/>
          <a:p>
            <a:r>
              <a:rPr lang="ru-RU" sz="2000" dirty="0" smtClean="0"/>
              <a:t>Согласно статье 9 Федерального закона от 06.12.2011 N 402-ФЗ "О бухгалтерском учете" (далее - Закон N 402-ФЗ) каждый факт хозяйственной жизни подлежит оформлению первичным учетным документом.</a:t>
            </a:r>
          </a:p>
          <a:p>
            <a:r>
              <a:rPr lang="ru-RU" sz="2000" dirty="0" smtClean="0"/>
              <a:t>Пунктом 5 статьи 9 Закона N 402-ФЗ определено, что первичный учетный документ составляется на бумажном носителе и (или) в виде электронного документа, подписанного электронной подписью.</a:t>
            </a:r>
          </a:p>
          <a:p>
            <a:r>
              <a:rPr lang="ru-RU" sz="2000" dirty="0" smtClean="0"/>
              <a:t>Электронные документы, обращающиеся в рамках соглашений между участниками электронного взаимодействия, подписанные простой электронной подписью или усиленной неквалифицированной электронной подписью, исходя из положений Федерального закона от 06.04.2011 N 63-ФЗ "Об электронной подписи" (далее - Закон N 63-ФЗ) признаются для целей и налогообложения равнозначными документу на бумажном носителе, подписанному собственноручной подписью, в случаях, установленных соглашением.</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0" lvl="8"/>
            <a:r>
              <a:rPr lang="ru-RU" sz="2400" dirty="0" smtClean="0"/>
              <a:t>ПИСЬМО МИНИСТЕРСТВО ФИНАНСОВ РОССИЙСКОЙ ФЕДЕРАЦИИ</a:t>
            </a:r>
            <a:br>
              <a:rPr lang="ru-RU" sz="2400" dirty="0" smtClean="0"/>
            </a:br>
            <a:r>
              <a:rPr lang="ru-RU" sz="2400" dirty="0" smtClean="0"/>
              <a:t/>
            </a:r>
            <a:br>
              <a:rPr lang="ru-RU" sz="2400" dirty="0" smtClean="0"/>
            </a:br>
            <a:r>
              <a:rPr lang="ru-RU" sz="2400" dirty="0" smtClean="0"/>
              <a:t>от 15.01.2021 г. № 03-03-06/1/1448</a:t>
            </a:r>
            <a:endParaRPr lang="ru-RU" sz="2400" dirty="0"/>
          </a:p>
        </p:txBody>
      </p:sp>
      <p:sp>
        <p:nvSpPr>
          <p:cNvPr id="3" name="Содержимое 2"/>
          <p:cNvSpPr>
            <a:spLocks noGrp="1"/>
          </p:cNvSpPr>
          <p:nvPr>
            <p:ph idx="1"/>
          </p:nvPr>
        </p:nvSpPr>
        <p:spPr>
          <a:xfrm>
            <a:off x="1" y="1595888"/>
            <a:ext cx="11990716" cy="5262112"/>
          </a:xfrm>
        </p:spPr>
        <p:txBody>
          <a:bodyPr/>
          <a:lstStyle/>
          <a:p>
            <a:r>
              <a:rPr lang="ru-RU" sz="2000" dirty="0" smtClean="0"/>
              <a:t>В случае оформления проездных документов электронными пассажирскими билетами необходимо учитывать, что согласно пункту 2 Приказа Минтранса России от 08.11.2006 N 134 "Об установлении формы электронного пассажирского билета и багажной квитанции в гражданской авиации" маршрут/квитанция электронного пассажирского билета и багажной квитанции (выписка из автоматизированной информационной системы оформления воздушных перевозок) является документом строгой отчетности и применяется для осуществления организациями и индивидуальными предпринимателями наличных денежных расчетов и (или) расчетов с использованием платежных карт без применения контрольно-кассовой техники.</a:t>
            </a:r>
          </a:p>
          <a:p>
            <a:r>
              <a:rPr lang="ru-RU" sz="2000" dirty="0" smtClean="0"/>
              <a:t>Таким образом, если авиабилет приобретен в бездокументарной форме (электронный билет), то оправдательными документами, подтверждающими расходы на приобретение авиабилета для целей налогообложения, являются сформированная автоматизированной информационной системой оформления воздушных перевозок маршрут/квитанция электронного документа (авиабилета), в которой указана стоимость перелета, посадочный талон, подтверждающий перелет подотчетного лица по указанному в электронном авиабилете маршруту, соответствующие требованиям статьи 252 НК РФ и Закона N 63-ФЗ.</a:t>
            </a:r>
          </a:p>
          <a:p>
            <a:r>
              <a:rPr lang="ru-RU" sz="2000" dirty="0" smtClean="0"/>
              <a:t>Обращаем внимание, что НК РФ не устанавливает конкретный перечень документов, которые подтверждают произведенные расходы, тем самым не ограничивает налогоплательщика в вопросе подтверждения правомерности учета соответствующих расходов.</a:t>
            </a:r>
          </a:p>
          <a:p>
            <a:endParaRPr lang="ru-RU" sz="2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Риски</a:t>
            </a:r>
            <a:endParaRPr lang="ru-RU" dirty="0"/>
          </a:p>
        </p:txBody>
      </p:sp>
      <p:sp>
        <p:nvSpPr>
          <p:cNvPr id="3" name="Содержимое 2"/>
          <p:cNvSpPr>
            <a:spLocks noGrp="1"/>
          </p:cNvSpPr>
          <p:nvPr>
            <p:ph idx="1"/>
          </p:nvPr>
        </p:nvSpPr>
        <p:spPr/>
        <p:txBody>
          <a:bodyPr/>
          <a:lstStyle/>
          <a:p>
            <a:r>
              <a:rPr lang="ru-RU" sz="2000" dirty="0" smtClean="0"/>
              <a:t>Когда пассажир использует в аэропорту электронный посадочный, отметка о прохождении досмотра и посадке на борт ставится в электронной базе данных. Это не подходит бухгалтерии, которой для отчётности о командировочных расходах необходимо иметь подтверждающий документ на бумаге.</a:t>
            </a:r>
          </a:p>
          <a:p>
            <a:r>
              <a:rPr lang="ru-RU" sz="2000" dirty="0" smtClean="0"/>
              <a:t>Минфин </a:t>
            </a:r>
            <a:r>
              <a:rPr lang="ru-RU" sz="2000" dirty="0" smtClean="0">
                <a:hlinkClick r:id="rId2"/>
              </a:rPr>
              <a:t>в письме от 23.09.2019 №03-03-06/1/772906</a:t>
            </a:r>
            <a:r>
              <a:rPr lang="ru-RU" sz="2000" dirty="0" smtClean="0"/>
              <a:t> и ФНС </a:t>
            </a:r>
            <a:r>
              <a:rPr lang="ru-RU" sz="2000" dirty="0" smtClean="0">
                <a:hlinkClick r:id="rId3"/>
              </a:rPr>
              <a:t>в письме от 11.04.2019 №СД-3-3/3409 </a:t>
            </a:r>
            <a:r>
              <a:rPr lang="ru-RU" sz="2000" dirty="0" smtClean="0"/>
              <a:t>считают: посадочный талон должен иметь реквизиты, подтверждающие </a:t>
            </a:r>
            <a:r>
              <a:rPr lang="ru-RU" sz="2000" b="1" u="sng" dirty="0" smtClean="0">
                <a:solidFill>
                  <a:srgbClr val="FF0000"/>
                </a:solidFill>
              </a:rPr>
              <a:t>факт перелёта</a:t>
            </a:r>
            <a:r>
              <a:rPr lang="ru-RU" sz="2000" dirty="0" smtClean="0"/>
              <a:t>, и, как правило, таким реквизитом является штамп о досмотре.</a:t>
            </a:r>
          </a:p>
          <a:p>
            <a:r>
              <a:rPr lang="ru-RU" sz="2000" dirty="0" smtClean="0"/>
              <a:t>Поскольку штамп о досмотре физически ставится только на бумаге, командированному необходимо распечатать электронный посадочный. Это можно сделать как на домашнем принтере, так и в аэропорту, в терминале самообслуживания или на стойке регистрации.</a:t>
            </a:r>
          </a:p>
          <a:p>
            <a:endParaRPr lang="ru-RU" sz="20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a:t>
            </a:r>
            <a:endParaRPr lang="ru-RU" dirty="0"/>
          </a:p>
        </p:txBody>
      </p:sp>
      <p:sp>
        <p:nvSpPr>
          <p:cNvPr id="3" name="Содержимое 2"/>
          <p:cNvSpPr>
            <a:spLocks noGrp="1"/>
          </p:cNvSpPr>
          <p:nvPr>
            <p:ph idx="1"/>
          </p:nvPr>
        </p:nvSpPr>
        <p:spPr/>
        <p:txBody>
          <a:bodyPr/>
          <a:lstStyle/>
          <a:p>
            <a:r>
              <a:rPr lang="ru-RU" dirty="0" smtClean="0"/>
              <a:t>Маршрутная квитанция подтверждает только факт покупки. Можно купить билет, но никуда не полететь или вернуть билет, поэтому факт перелёта подтверждается дополнительным документом — посадочным талоном.</a:t>
            </a:r>
          </a:p>
          <a:p>
            <a:r>
              <a:rPr lang="ru-RU" dirty="0" smtClean="0"/>
              <a:t>Посадочный талон пассажир получает после регистрации на рейс. В отличие от маршрутной квитанции, талон содержит дополнительные детали: место в самолёте и номер выхода на посадку. В талоне ставят отметки во время предполётного контроля: прохождении регистрации на рейс, досмотра в аэропорту и посадки на борт.</a:t>
            </a:r>
          </a:p>
          <a:p>
            <a:endParaRPr lang="ru-R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Срок отчета</a:t>
            </a:r>
            <a:endParaRPr lang="ru-RU" dirty="0"/>
          </a:p>
        </p:txBody>
      </p:sp>
      <p:sp>
        <p:nvSpPr>
          <p:cNvPr id="3" name="Содержимое 2"/>
          <p:cNvSpPr>
            <a:spLocks noGrp="1"/>
          </p:cNvSpPr>
          <p:nvPr>
            <p:ph idx="1"/>
          </p:nvPr>
        </p:nvSpPr>
        <p:spPr/>
        <p:txBody>
          <a:bodyPr/>
          <a:lstStyle/>
          <a:p>
            <a:r>
              <a:rPr lang="ru-RU" dirty="0" smtClean="0"/>
              <a:t>Срок для отчета сотрудника о командировочных расходах – </a:t>
            </a:r>
            <a:r>
              <a:rPr lang="ru-RU" b="1" dirty="0" smtClean="0"/>
              <a:t>три рабочих дня со дня его возвращения из командировки</a:t>
            </a:r>
            <a:r>
              <a:rPr lang="ru-RU" dirty="0" smtClean="0"/>
              <a:t> (п. 26 положения, утв. постановлением Правительства от 13.10.2008 № 749).</a:t>
            </a:r>
            <a:endParaRPr lang="ru-R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Заголовок 1"/>
          <p:cNvSpPr>
            <a:spLocks noGrp="1"/>
          </p:cNvSpPr>
          <p:nvPr>
            <p:ph type="title"/>
          </p:nvPr>
        </p:nvSpPr>
        <p:spPr/>
        <p:txBody>
          <a:bodyPr/>
          <a:lstStyle/>
          <a:p>
            <a:pPr eaLnBrk="1" hangingPunct="1"/>
            <a:r>
              <a:rPr lang="ru-RU" smtClean="0"/>
              <a:t>Самозанятость</a:t>
            </a:r>
          </a:p>
        </p:txBody>
      </p:sp>
      <p:sp>
        <p:nvSpPr>
          <p:cNvPr id="120835" name="Содержимое 2"/>
          <p:cNvSpPr>
            <a:spLocks noGrp="1"/>
          </p:cNvSpPr>
          <p:nvPr>
            <p:ph idx="1"/>
          </p:nvPr>
        </p:nvSpPr>
        <p:spPr>
          <a:xfrm>
            <a:off x="381001" y="1571625"/>
            <a:ext cx="11391900" cy="4929188"/>
          </a:xfrm>
        </p:spPr>
        <p:txBody>
          <a:bodyPr/>
          <a:lstStyle/>
          <a:p>
            <a:pPr eaLnBrk="1" hangingPunct="1"/>
            <a:r>
              <a:rPr lang="ru-RU" sz="1400" smtClean="0"/>
              <a:t>Самозанятый гражданин — это человек, который самостоятельно ведет трудовую деятельность и не имеет при этом работодателя и наемных работников (ст. 4 </a:t>
            </a:r>
            <a:r>
              <a:rPr lang="ru-RU" sz="1400" smtClean="0">
                <a:hlinkClick r:id="rId2"/>
              </a:rPr>
              <a:t>федерального закона «О проведении…» от 27.11.2018 № 422-ФЗ</a:t>
            </a:r>
            <a:r>
              <a:rPr lang="ru-RU" sz="1400" smtClean="0"/>
              <a:t>).Такой человек является плательщиком налога на профессиональный доход — никаких других платежей в пользу государства вносить не нужно.</a:t>
            </a:r>
          </a:p>
          <a:p>
            <a:pPr eaLnBrk="1" hangingPunct="1"/>
            <a:r>
              <a:rPr lang="ru-RU" sz="1400" smtClean="0"/>
              <a:t>Перечень ограничений, при наличии которых работать в качестве самозанятого нельзя, приведен в ч. 2 ст. 4 ФЗ № 422. Стать плательщиком налога на профессиональный доход не получится, если деятельность связана:</a:t>
            </a:r>
          </a:p>
          <a:p>
            <a:pPr eaLnBrk="1" hangingPunct="1"/>
            <a:r>
              <a:rPr lang="ru-RU" sz="1400" smtClean="0"/>
              <a:t>с реализацией подакцизных товаров;</a:t>
            </a:r>
          </a:p>
          <a:p>
            <a:pPr eaLnBrk="1" hangingPunct="1"/>
            <a:r>
              <a:rPr lang="ru-RU" sz="1400" smtClean="0"/>
              <a:t>перепродажей товаров, за исключением товаров, использовавшихся для личных нужд;</a:t>
            </a:r>
          </a:p>
          <a:p>
            <a:pPr eaLnBrk="1" hangingPunct="1"/>
            <a:r>
              <a:rPr lang="ru-RU" sz="1400" smtClean="0"/>
              <a:t>добычей или реализацией полезных ископаемых;</a:t>
            </a:r>
          </a:p>
          <a:p>
            <a:pPr eaLnBrk="1" hangingPunct="1"/>
            <a:r>
              <a:rPr lang="ru-RU" sz="1400" smtClean="0"/>
              <a:t>выполнением работ в интересах других лиц на основании договора поручения и пр.;</a:t>
            </a:r>
          </a:p>
          <a:p>
            <a:pPr eaLnBrk="1" hangingPunct="1"/>
            <a:r>
              <a:rPr lang="ru-RU" sz="1400" smtClean="0"/>
              <a:t>доставкой товаров и приемом платежей за них, за исключением случаев, когда аппарат для приема платежей зарегистрирован на самозанятого, а не на продавца.</a:t>
            </a:r>
          </a:p>
          <a:p>
            <a:pPr eaLnBrk="1" hangingPunct="1"/>
            <a:r>
              <a:rPr lang="ru-RU" sz="1400" smtClean="0"/>
              <a:t>В перечень видов деятельности, для осуществления которых не может быть оформлена самозанятость, бухгалтерские услуги не входят. Это значит, что физическое лицо может зарегистрироваться в качестве самозанятого и оказывать бухгалтерские услуги на платной основе.</a:t>
            </a:r>
          </a:p>
          <a:p>
            <a:pPr eaLnBrk="1" hangingPunct="1"/>
            <a:endParaRPr lang="ru-RU" sz="14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Заголовок 1"/>
          <p:cNvSpPr>
            <a:spLocks noGrp="1"/>
          </p:cNvSpPr>
          <p:nvPr>
            <p:ph type="title"/>
          </p:nvPr>
        </p:nvSpPr>
        <p:spPr/>
        <p:txBody>
          <a:bodyPr/>
          <a:lstStyle/>
          <a:p>
            <a:pPr eaLnBrk="1" hangingPunct="1"/>
            <a:r>
              <a:rPr lang="ru-RU" smtClean="0"/>
              <a:t>Самозанятость</a:t>
            </a:r>
          </a:p>
        </p:txBody>
      </p:sp>
      <p:sp>
        <p:nvSpPr>
          <p:cNvPr id="121859" name="Содержимое 2"/>
          <p:cNvSpPr>
            <a:spLocks noGrp="1"/>
          </p:cNvSpPr>
          <p:nvPr>
            <p:ph idx="1"/>
          </p:nvPr>
        </p:nvSpPr>
        <p:spPr/>
        <p:txBody>
          <a:bodyPr/>
          <a:lstStyle/>
          <a:p>
            <a:pPr eaLnBrk="1" hangingPunct="1"/>
            <a:r>
              <a:rPr lang="ru-RU" sz="2400" smtClean="0"/>
              <a:t>Платить налог на профессиональный доход бухгалтер вправе только в том случае, если он не состоит в трудовых отношениях с лицом, которому он оказывает услуги. Если специалист регулярно посещает офис, соблюдает правила трудового распорядка (например, приходит на работу в 8:00 и уходит в 17:00), получает премии наряду со штатными специалистами, самозанятым он быть не может (п. 1 ч. 1 ст. 6 ФЗ № 422).</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Заголовок 1"/>
          <p:cNvSpPr>
            <a:spLocks noGrp="1"/>
          </p:cNvSpPr>
          <p:nvPr>
            <p:ph type="title"/>
          </p:nvPr>
        </p:nvSpPr>
        <p:spPr/>
        <p:txBody>
          <a:bodyPr/>
          <a:lstStyle/>
          <a:p>
            <a:pPr eaLnBrk="1" hangingPunct="1"/>
            <a:r>
              <a:rPr lang="ru-RU" smtClean="0"/>
              <a:t>Самозанятость</a:t>
            </a:r>
          </a:p>
        </p:txBody>
      </p:sp>
      <p:sp>
        <p:nvSpPr>
          <p:cNvPr id="122883" name="Содержимое 2"/>
          <p:cNvSpPr>
            <a:spLocks noGrp="1"/>
          </p:cNvSpPr>
          <p:nvPr>
            <p:ph idx="1"/>
          </p:nvPr>
        </p:nvSpPr>
        <p:spPr/>
        <p:txBody>
          <a:bodyPr/>
          <a:lstStyle/>
          <a:p>
            <a:pPr eaLnBrk="1" hangingPunct="1"/>
            <a:endParaRPr lang="ru-RU" sz="2400" smtClean="0"/>
          </a:p>
          <a:p>
            <a:pPr eaLnBrk="1" hangingPunct="1"/>
            <a:r>
              <a:rPr lang="ru-RU" sz="2400" smtClean="0"/>
              <a:t>Чтобы защитить интересы штатных работников, которых под угрозой увольнения заставляли оформлять самозанятость, законодатель установил ограничения на подобные действия. В соответствии с п. 8 ч. 1 ст. 6 ФЗ № 422, в течение двух лет с момента увольнения деньги, полученные от бывшего работодателя, не облагаются налогом на профессиональный доход. Заплатить придется полностью и НДФЛ, и страховые взносы.</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Заголовок 1"/>
          <p:cNvSpPr>
            <a:spLocks noGrp="1"/>
          </p:cNvSpPr>
          <p:nvPr>
            <p:ph type="title"/>
          </p:nvPr>
        </p:nvSpPr>
        <p:spPr/>
        <p:txBody>
          <a:bodyPr/>
          <a:lstStyle/>
          <a:p>
            <a:pPr eaLnBrk="1" hangingPunct="1"/>
            <a:r>
              <a:rPr lang="ru-RU" smtClean="0"/>
              <a:t>Самозанятость</a:t>
            </a:r>
          </a:p>
        </p:txBody>
      </p:sp>
      <p:sp>
        <p:nvSpPr>
          <p:cNvPr id="123907" name="Содержимое 2"/>
          <p:cNvSpPr>
            <a:spLocks noGrp="1"/>
          </p:cNvSpPr>
          <p:nvPr>
            <p:ph idx="1"/>
          </p:nvPr>
        </p:nvSpPr>
        <p:spPr/>
        <p:txBody>
          <a:bodyPr/>
          <a:lstStyle/>
          <a:p>
            <a:pPr eaLnBrk="1" hangingPunct="1"/>
            <a:r>
              <a:rPr lang="ru-RU" sz="2400" b="1" dirty="0" smtClean="0"/>
              <a:t>Итоги</a:t>
            </a:r>
          </a:p>
          <a:p>
            <a:pPr eaLnBrk="1" hangingPunct="1"/>
            <a:r>
              <a:rPr lang="ru-RU" sz="2400" dirty="0" smtClean="0"/>
              <a:t>Итак, </a:t>
            </a:r>
            <a:r>
              <a:rPr lang="ru-RU" sz="2400" dirty="0" err="1" smtClean="0"/>
              <a:t>самозанятый</a:t>
            </a:r>
            <a:r>
              <a:rPr lang="ru-RU" sz="2400" dirty="0" smtClean="0"/>
              <a:t> может оказывать услуги профсоюзу, но только в том случае, если он не состоит в фактических трудовых отношениях с определенным работодателем. Если налоговая установит, что </a:t>
            </a:r>
            <a:r>
              <a:rPr lang="ru-RU" sz="2400" dirty="0" err="1" smtClean="0"/>
              <a:t>самозанятость</a:t>
            </a:r>
            <a:r>
              <a:rPr lang="ru-RU" sz="2400" dirty="0" smtClean="0"/>
              <a:t> лишь прикрывает работу обычного штатного специалиста, работнику </a:t>
            </a:r>
            <a:r>
              <a:rPr lang="ru-RU" sz="2400" dirty="0" err="1" smtClean="0"/>
              <a:t>доначислят</a:t>
            </a:r>
            <a:r>
              <a:rPr lang="ru-RU" sz="2400" dirty="0" smtClean="0"/>
              <a:t> НДФЛ, а работодателю придется внести страховые взносы и заплатить штраф.</a:t>
            </a:r>
          </a:p>
          <a:p>
            <a:pPr eaLnBrk="1" hangingPunct="1"/>
            <a:endParaRPr lang="ru-RU" sz="24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Проверка </a:t>
            </a:r>
            <a:r>
              <a:rPr lang="ru-RU" smtClean="0"/>
              <a:t>самозанятого</a:t>
            </a:r>
            <a:endParaRPr lang="ru-RU" dirty="0"/>
          </a:p>
        </p:txBody>
      </p:sp>
      <p:sp>
        <p:nvSpPr>
          <p:cNvPr id="3" name="Содержимое 2"/>
          <p:cNvSpPr>
            <a:spLocks noGrp="1"/>
          </p:cNvSpPr>
          <p:nvPr>
            <p:ph idx="1"/>
          </p:nvPr>
        </p:nvSpPr>
        <p:spPr/>
        <p:txBody>
          <a:bodyPr/>
          <a:lstStyle/>
          <a:p>
            <a:r>
              <a:rPr lang="ru-RU" dirty="0" smtClean="0"/>
              <a:t>Суть услуги</a:t>
            </a:r>
          </a:p>
          <a:p>
            <a:r>
              <a:rPr lang="ru-RU" dirty="0" smtClean="0"/>
              <a:t>Проверка статуса по ИНН</a:t>
            </a:r>
          </a:p>
          <a:p>
            <a:r>
              <a:rPr lang="ru-RU" dirty="0" smtClean="0"/>
              <a:t>Чек</a:t>
            </a:r>
          </a:p>
          <a:p>
            <a:r>
              <a:rPr lang="ru-RU" dirty="0" smtClean="0"/>
              <a:t>Запрос о других клиентах</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Подотчетное лицо</a:t>
            </a:r>
            <a:endParaRPr lang="ru-RU" dirty="0"/>
          </a:p>
        </p:txBody>
      </p:sp>
      <p:sp>
        <p:nvSpPr>
          <p:cNvPr id="3" name="Объект 2"/>
          <p:cNvSpPr>
            <a:spLocks noGrp="1"/>
          </p:cNvSpPr>
          <p:nvPr>
            <p:ph idx="1"/>
          </p:nvPr>
        </p:nvSpPr>
        <p:spPr/>
        <p:txBody>
          <a:bodyPr>
            <a:normAutofit fontScale="77500" lnSpcReduction="20000"/>
          </a:bodyPr>
          <a:lstStyle/>
          <a:p>
            <a:r>
              <a:rPr lang="ru-RU" dirty="0"/>
              <a:t/>
            </a:r>
            <a:br>
              <a:rPr lang="ru-RU" dirty="0"/>
            </a:br>
            <a:r>
              <a:rPr lang="ru-RU" dirty="0"/>
              <a:t>Подотчетное лицо обязано в срок, не превышающий трех рабочих дней после дня истечения срока, на который выданы наличные деньги под отчет, или со дня выхода на работу, предъявить главному бухгалтеру или бухгалтеру (при их отсутствии - руководителю) авансовый отчет с прилагаемыми подтверждающими документами. Проверка авансового отчета главным бухгалтером или бухгалтером (при их отсутствии - руководителем), его утверждение руководителем и окончательный расчет по авансовому отчету осуществляются в срок, установленный руководителем.</a:t>
            </a:r>
            <a:br>
              <a:rPr lang="ru-RU" dirty="0"/>
            </a:br>
            <a:r>
              <a:rPr lang="ru-RU" dirty="0"/>
              <a:t>Выдача наличных денег под отчет проводится при условии полного погашения подотчетным лицом задолженности по ранее полученной под отчет сумме наличных денег.</a:t>
            </a:r>
            <a:br>
              <a:rPr lang="ru-RU" dirty="0"/>
            </a:br>
            <a:r>
              <a:rPr lang="ru-RU" dirty="0"/>
              <a:t>Как видим, Указание N 3210-У не содержит прямого запрета на передачу выданных под отчет наличных денег одним лицом другому. До 2012 года в соответствии с п. 11 Порядка ведения кассовых операций в Российской Федерации, утвержденного решением Совета директоров Банка России от 22.09.1993 N 40, передача выданных под отчет наличных денег одним лицом другому запрещалась</a:t>
            </a:r>
            <a:r>
              <a:rPr lang="ru-RU" dirty="0" smtClean="0"/>
              <a:t>.</a:t>
            </a:r>
          </a:p>
        </p:txBody>
      </p:sp>
    </p:spTree>
    <p:extLst>
      <p:ext uri="{BB962C8B-B14F-4D97-AF65-F5344CB8AC3E}">
        <p14:creationId xmlns="" xmlns:p14="http://schemas.microsoft.com/office/powerpoint/2010/main" val="3791379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Подотчетное лицо</a:t>
            </a:r>
            <a:endParaRPr lang="ru-RU" dirty="0"/>
          </a:p>
        </p:txBody>
      </p:sp>
      <p:sp>
        <p:nvSpPr>
          <p:cNvPr id="3" name="Объект 2"/>
          <p:cNvSpPr>
            <a:spLocks noGrp="1"/>
          </p:cNvSpPr>
          <p:nvPr>
            <p:ph idx="1"/>
          </p:nvPr>
        </p:nvSpPr>
        <p:spPr/>
        <p:txBody>
          <a:bodyPr>
            <a:normAutofit fontScale="85000" lnSpcReduction="20000"/>
          </a:bodyPr>
          <a:lstStyle/>
          <a:p>
            <a:r>
              <a:rPr lang="ru-RU" dirty="0"/>
              <a:t/>
            </a:r>
            <a:br>
              <a:rPr lang="ru-RU" dirty="0"/>
            </a:br>
            <a:r>
              <a:rPr lang="ru-RU" dirty="0"/>
              <a:t>Следует отметить, что и возможность передачи подотчетным лицом денежных средств третьим лицам в Указании N 3210-У также не прописана.</a:t>
            </a:r>
            <a:br>
              <a:rPr lang="ru-RU" dirty="0"/>
            </a:br>
            <a:r>
              <a:rPr lang="ru-RU" dirty="0"/>
              <a:t>Каких-либо разъяснений уполномоченных органов по данному вопросу нам обнаружить не удалось.</a:t>
            </a:r>
            <a:br>
              <a:rPr lang="ru-RU" dirty="0"/>
            </a:br>
            <a:r>
              <a:rPr lang="ru-RU" dirty="0"/>
              <a:t>В то же время при принятии подотчетным лицом решения о передаче денежных средств другому лицу (в том числе и работнику предприятия), по нашему мнению, целесообразно учитывать, что в силу абзаца 2 </a:t>
            </a:r>
            <a:r>
              <a:rPr lang="ru-RU" dirty="0" err="1"/>
              <a:t>пп</a:t>
            </a:r>
            <a:r>
              <a:rPr lang="ru-RU" dirty="0"/>
              <a:t>. 6.3 п. 6 Указания N 3210-У подотчетное лицо обязано представить в определенный срок авансовый отчет с прилагаемыми подтверждающими документами. Однако в случае передачи денежных средств другому лицу очевидно, что какой-либо оправдательный документ будет отсутствовать.</a:t>
            </a:r>
            <a:br>
              <a:rPr lang="ru-RU" dirty="0"/>
            </a:br>
            <a:r>
              <a:rPr lang="ru-RU" dirty="0"/>
              <a:t>В таком случае в бухгалтерском учете за подотчетным лицом будет числиться задолженность в неподтвержденной документами сумме.</a:t>
            </a:r>
            <a:br>
              <a:rPr lang="ru-RU" dirty="0"/>
            </a:br>
            <a:r>
              <a:rPr lang="ru-RU" dirty="0"/>
              <a:t>Невозврат таких сумм подотчетным лицом может привести к налоговым спорам.</a:t>
            </a:r>
          </a:p>
        </p:txBody>
      </p:sp>
    </p:spTree>
    <p:extLst>
      <p:ext uri="{BB962C8B-B14F-4D97-AF65-F5344CB8AC3E}">
        <p14:creationId xmlns="" xmlns:p14="http://schemas.microsoft.com/office/powerpoint/2010/main" val="3791379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p:txBody>
          <a:bodyPr/>
          <a:lstStyle/>
          <a:p>
            <a:r>
              <a:rPr lang="ru-RU" smtClean="0"/>
              <a:t>Поездки членов профсоюза </a:t>
            </a:r>
          </a:p>
        </p:txBody>
      </p:sp>
      <p:sp>
        <p:nvSpPr>
          <p:cNvPr id="2051" name="Подзаголовок 2"/>
          <p:cNvSpPr>
            <a:spLocks noGrp="1"/>
          </p:cNvSpPr>
          <p:nvPr>
            <p:ph type="subTitle" idx="1"/>
          </p:nvPr>
        </p:nvSpPr>
        <p:spPr/>
        <p:txBody>
          <a:bodyPr/>
          <a:lstStyle/>
          <a:p>
            <a:r>
              <a:rPr lang="ru-RU" smtClean="0"/>
              <a:t>и сотрудников</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altLang="ru-RU" b="1" dirty="0" smtClean="0">
                <a:solidFill>
                  <a:srgbClr val="000000"/>
                </a:solidFill>
                <a:latin typeface="Arial" panose="020B0604020202020204" pitchFamily="34" charset="0"/>
                <a:cs typeface="Arial" panose="020B0604020202020204" pitchFamily="34" charset="0"/>
              </a:rPr>
              <a:t>ТК РФ Статья 166. Понятие служебной командировки</a:t>
            </a:r>
            <a:br>
              <a:rPr lang="ru-RU" altLang="ru-RU" b="1" dirty="0" smtClean="0">
                <a:solidFill>
                  <a:srgbClr val="000000"/>
                </a:solidFill>
                <a:latin typeface="Arial" panose="020B0604020202020204" pitchFamily="34" charset="0"/>
                <a:cs typeface="Arial" panose="020B0604020202020204" pitchFamily="34" charset="0"/>
              </a:rPr>
            </a:br>
            <a:endParaRPr lang="ru-RU" dirty="0" smtClean="0"/>
          </a:p>
        </p:txBody>
      </p:sp>
      <p:sp>
        <p:nvSpPr>
          <p:cNvPr id="3075" name="Rectangle 2"/>
          <p:cNvSpPr>
            <a:spLocks noGrp="1" noChangeArrowheads="1"/>
          </p:cNvSpPr>
          <p:nvPr>
            <p:ph idx="1"/>
          </p:nvPr>
        </p:nvSpPr>
        <p:spPr>
          <a:xfrm>
            <a:off x="960438" y="2509838"/>
            <a:ext cx="9478962" cy="2216150"/>
          </a:xfrm>
          <a:solidFill>
            <a:srgbClr val="FFFFFF"/>
          </a:solidFill>
        </p:spPr>
        <p:txBody>
          <a:bodyPr wrap="none" lIns="0" tIns="0" rIns="0" bIns="0" anchor="ctr">
            <a:spAutoFit/>
          </a:bodyPr>
          <a:lstStyle/>
          <a:p>
            <a:pPr marL="0" indent="342900" eaLnBrk="0" hangingPunct="0">
              <a:lnSpc>
                <a:spcPct val="100000"/>
              </a:lnSpc>
              <a:spcBef>
                <a:spcPct val="0"/>
              </a:spcBef>
              <a:buFontTx/>
              <a:buNone/>
            </a:pPr>
            <a:r>
              <a:rPr lang="ru-RU" altLang="ru-RU" sz="1800" smtClean="0">
                <a:latin typeface="Arial" charset="0"/>
              </a:rPr>
              <a:t>Служебная командировка - </a:t>
            </a:r>
            <a:r>
              <a:rPr lang="ru-RU" altLang="ru-RU" sz="1800" b="1" u="sng" smtClean="0">
                <a:solidFill>
                  <a:srgbClr val="FF0000"/>
                </a:solidFill>
                <a:latin typeface="Arial" charset="0"/>
              </a:rPr>
              <a:t>поездка работника по распоряжению </a:t>
            </a:r>
          </a:p>
          <a:p>
            <a:pPr marL="0" indent="342900" eaLnBrk="0" hangingPunct="0">
              <a:lnSpc>
                <a:spcPct val="100000"/>
              </a:lnSpc>
              <a:spcBef>
                <a:spcPct val="0"/>
              </a:spcBef>
              <a:buFontTx/>
              <a:buNone/>
            </a:pPr>
            <a:r>
              <a:rPr lang="ru-RU" altLang="ru-RU" sz="1800" b="1" u="sng" smtClean="0">
                <a:solidFill>
                  <a:srgbClr val="FF0000"/>
                </a:solidFill>
                <a:latin typeface="Arial" charset="0"/>
              </a:rPr>
              <a:t>работодателя на определенный срок для выполнения служебного </a:t>
            </a:r>
          </a:p>
          <a:p>
            <a:pPr marL="0" indent="342900" eaLnBrk="0" hangingPunct="0">
              <a:lnSpc>
                <a:spcPct val="100000"/>
              </a:lnSpc>
              <a:spcBef>
                <a:spcPct val="0"/>
              </a:spcBef>
              <a:buFontTx/>
              <a:buNone/>
            </a:pPr>
            <a:r>
              <a:rPr lang="ru-RU" altLang="ru-RU" sz="1800" b="1" u="sng" smtClean="0">
                <a:solidFill>
                  <a:srgbClr val="FF0000"/>
                </a:solidFill>
                <a:latin typeface="Arial" charset="0"/>
              </a:rPr>
              <a:t>поручения вне места постоянной работы</a:t>
            </a:r>
            <a:r>
              <a:rPr lang="ru-RU" altLang="ru-RU" sz="1800" smtClean="0">
                <a:latin typeface="Arial" charset="0"/>
              </a:rPr>
              <a:t>. Служебные поездки работников, </a:t>
            </a:r>
          </a:p>
          <a:p>
            <a:pPr marL="0" indent="342900" eaLnBrk="0" hangingPunct="0">
              <a:lnSpc>
                <a:spcPct val="100000"/>
              </a:lnSpc>
              <a:spcBef>
                <a:spcPct val="0"/>
              </a:spcBef>
              <a:buFontTx/>
              <a:buNone/>
            </a:pPr>
            <a:r>
              <a:rPr lang="ru-RU" altLang="ru-RU" sz="1800" smtClean="0">
                <a:latin typeface="Arial" charset="0"/>
              </a:rPr>
              <a:t>постоянная работа которых осуществляется в пути или имеет разъездной характер, </a:t>
            </a:r>
          </a:p>
          <a:p>
            <a:pPr marL="0" indent="342900" eaLnBrk="0" hangingPunct="0">
              <a:lnSpc>
                <a:spcPct val="100000"/>
              </a:lnSpc>
              <a:spcBef>
                <a:spcPct val="0"/>
              </a:spcBef>
              <a:buFontTx/>
              <a:buNone/>
            </a:pPr>
            <a:r>
              <a:rPr lang="ru-RU" altLang="ru-RU" sz="1800" smtClean="0">
                <a:latin typeface="Arial" charset="0"/>
              </a:rPr>
              <a:t>служебными командировками не признаются.</a:t>
            </a:r>
          </a:p>
          <a:p>
            <a:pPr marL="0" indent="342900" eaLnBrk="0" hangingPunct="0">
              <a:lnSpc>
                <a:spcPct val="100000"/>
              </a:lnSpc>
              <a:spcBef>
                <a:spcPct val="0"/>
              </a:spcBef>
              <a:buFontTx/>
              <a:buNone/>
            </a:pPr>
            <a:r>
              <a:rPr lang="ru-RU" altLang="ru-RU" sz="1800" smtClean="0">
                <a:latin typeface="Arial" charset="0"/>
              </a:rPr>
              <a:t>Особенности направления работников в служебные командировки устанавливаются</a:t>
            </a:r>
          </a:p>
          <a:p>
            <a:pPr marL="0" indent="342900" eaLnBrk="0" hangingPunct="0">
              <a:lnSpc>
                <a:spcPct val="100000"/>
              </a:lnSpc>
              <a:spcBef>
                <a:spcPct val="0"/>
              </a:spcBef>
              <a:buFontTx/>
              <a:buNone/>
            </a:pPr>
            <a:r>
              <a:rPr lang="ru-RU" altLang="ru-RU" sz="1800" smtClean="0">
                <a:latin typeface="Arial" charset="0"/>
              </a:rPr>
              <a:t> в </a:t>
            </a:r>
            <a:r>
              <a:rPr lang="ru-RU" altLang="ru-RU" sz="1800" u="sng" smtClean="0">
                <a:solidFill>
                  <a:srgbClr val="1A0DAB"/>
                </a:solidFill>
                <a:latin typeface="Arial" charset="0"/>
                <a:hlinkClick r:id="rId2"/>
              </a:rPr>
              <a:t>порядке</a:t>
            </a:r>
            <a:r>
              <a:rPr lang="ru-RU" altLang="ru-RU" sz="1800" smtClean="0">
                <a:latin typeface="Arial" charset="0"/>
              </a:rPr>
              <a:t>, определяемом Правительством Российской Федерации.</a:t>
            </a:r>
          </a:p>
          <a:p>
            <a:pPr marL="0" indent="342900" eaLnBrk="0" hangingPunct="0">
              <a:lnSpc>
                <a:spcPct val="100000"/>
              </a:lnSpc>
              <a:spcBef>
                <a:spcPct val="0"/>
              </a:spcBef>
              <a:buFontTx/>
              <a:buNone/>
            </a:pPr>
            <a:endParaRPr lang="ru-RU" altLang="ru-RU" sz="1800" smtClean="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b="1" dirty="0" smtClean="0"/>
              <a:t>Министерство финансов Российской Федерации: Письмо № 03-04-06/14138 от 23.04.2013</a:t>
            </a:r>
            <a:br>
              <a:rPr lang="ru-RU" b="1" dirty="0" smtClean="0"/>
            </a:br>
            <a:endParaRPr lang="ru-RU" dirty="0" smtClean="0"/>
          </a:p>
        </p:txBody>
      </p:sp>
      <p:sp>
        <p:nvSpPr>
          <p:cNvPr id="3" name="Объект 2"/>
          <p:cNvSpPr>
            <a:spLocks noGrp="1"/>
          </p:cNvSpPr>
          <p:nvPr>
            <p:ph idx="1"/>
          </p:nvPr>
        </p:nvSpPr>
        <p:spPr/>
        <p:txBody>
          <a:bodyPr rtlCol="0">
            <a:normAutofit fontScale="55000" lnSpcReduction="20000"/>
          </a:bodyPr>
          <a:lstStyle/>
          <a:p>
            <a:pPr fontAlgn="auto">
              <a:spcAft>
                <a:spcPts val="0"/>
              </a:spcAft>
              <a:buFont typeface="Arial" panose="020B0604020202020204" pitchFamily="34" charset="0"/>
              <a:buChar char="•"/>
              <a:defRPr/>
            </a:pPr>
            <a:r>
              <a:rPr lang="ru-RU" dirty="0" smtClean="0"/>
              <a:t>Согласно п. 5 данного постановления для покрытия расходов на время нахождения в командировке работникам, не состоящим в штатах профсоюзных органов и подведомственных им организаций, выплачиваются суточные, а также возмещаются расходы по найму жилого помещения и проезду в размерах, установленных Инструкцией о служебных командировках в пределах СССР.</a:t>
            </a:r>
          </a:p>
          <a:p>
            <a:pPr fontAlgn="auto">
              <a:spcAft>
                <a:spcPts val="0"/>
              </a:spcAft>
              <a:buFont typeface="Arial" panose="020B0604020202020204" pitchFamily="34" charset="0"/>
              <a:buChar char="•"/>
              <a:defRPr/>
            </a:pPr>
            <a:r>
              <a:rPr lang="ru-RU" dirty="0" smtClean="0"/>
              <a:t>В настоящее время в условиях действия Трудового кодекса Российской Федерации, командировкой признается поездка работника по распоряжению работодателя на определенный срок для выполнения служебного поручения вне места постоянной работы.</a:t>
            </a:r>
          </a:p>
          <a:p>
            <a:pPr fontAlgn="auto">
              <a:spcAft>
                <a:spcPts val="0"/>
              </a:spcAft>
              <a:buFont typeface="Arial" panose="020B0604020202020204" pitchFamily="34" charset="0"/>
              <a:buChar char="•"/>
              <a:defRPr/>
            </a:pPr>
            <a:r>
              <a:rPr lang="ru-RU" dirty="0" smtClean="0"/>
              <a:t>Данная норма закона не может быть применима по отношению к членам профсоюза, не состоящим с организацией в трудовых отношениях.</a:t>
            </a:r>
          </a:p>
          <a:p>
            <a:pPr fontAlgn="auto">
              <a:spcAft>
                <a:spcPts val="0"/>
              </a:spcAft>
              <a:buFont typeface="Arial" panose="020B0604020202020204" pitchFamily="34" charset="0"/>
              <a:buChar char="•"/>
              <a:defRPr/>
            </a:pPr>
            <a:r>
              <a:rPr lang="ru-RU" dirty="0" smtClean="0"/>
              <a:t>В случае направления в командировку члена профсоюза, не состоящего в трудовых отношениях с профсоюзной организацией, перед бухгалтером организации встает выбор.</a:t>
            </a:r>
          </a:p>
          <a:p>
            <a:pPr fontAlgn="auto">
              <a:spcAft>
                <a:spcPts val="0"/>
              </a:spcAft>
              <a:buFont typeface="Arial" panose="020B0604020202020204" pitchFamily="34" charset="0"/>
              <a:buChar char="•"/>
              <a:defRPr/>
            </a:pPr>
            <a:r>
              <a:rPr lang="ru-RU" dirty="0" smtClean="0"/>
              <a:t>Первый вариант. Оформить данную поездку как командировку (см. вышеназванное постановление N 13-11) с выдачей командировочного удостоверения и выведением из-под налогообложения всех компенсационных выплат, сопряженных с командировкой.</a:t>
            </a:r>
          </a:p>
          <a:p>
            <a:pPr fontAlgn="auto">
              <a:spcAft>
                <a:spcPts val="0"/>
              </a:spcAft>
              <a:buFont typeface="Arial" panose="020B0604020202020204" pitchFamily="34" charset="0"/>
              <a:buChar char="•"/>
              <a:defRPr/>
            </a:pPr>
            <a:r>
              <a:rPr lang="ru-RU" dirty="0" smtClean="0"/>
              <a:t>Второй вариант. Оформить данную поездку как деловую, совершаемую с уставной целью, но в этом случае возникает ряд проблем:</a:t>
            </a:r>
          </a:p>
          <a:p>
            <a:pPr fontAlgn="auto">
              <a:spcAft>
                <a:spcPts val="0"/>
              </a:spcAft>
              <a:buFont typeface="Arial" panose="020B0604020202020204" pitchFamily="34" charset="0"/>
              <a:buChar char="•"/>
              <a:defRPr/>
            </a:pPr>
            <a:r>
              <a:rPr lang="ru-RU" dirty="0" smtClean="0"/>
              <a:t>1. Невозможность выплаты суточных, т.к. суточные являются видом командировочных расходов;</a:t>
            </a:r>
          </a:p>
          <a:p>
            <a:pPr fontAlgn="auto">
              <a:spcAft>
                <a:spcPts val="0"/>
              </a:spcAft>
              <a:buFont typeface="Arial" panose="020B0604020202020204" pitchFamily="34" charset="0"/>
              <a:buChar char="•"/>
              <a:defRPr/>
            </a:pPr>
            <a:r>
              <a:rPr lang="ru-RU" dirty="0" smtClean="0"/>
              <a:t>2. Формирование налогооблагаемой базы (расходы на проезд, оплата найма жилого помещения и т.п.), в случае, когда расходы покрываются за счет средств, полученных в соответствии с коллективным договором. Но вряд ли можно признать справедливость применения данной нормы закона, т.к. все перечисленные расходы носят компенсационный характер.</a:t>
            </a:r>
          </a:p>
          <a:p>
            <a:pPr fontAlgn="auto">
              <a:spcAft>
                <a:spcPts val="0"/>
              </a:spcAft>
              <a:buFont typeface="Arial" panose="020B0604020202020204" pitchFamily="34" charset="0"/>
              <a:buChar char="•"/>
              <a:defRPr/>
            </a:pPr>
            <a:endParaRPr lang="ru-RU"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3112</Words>
  <Application>Microsoft Office PowerPoint</Application>
  <PresentationFormat>Произвольный</PresentationFormat>
  <Paragraphs>192</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Тема Office</vt:lpstr>
      <vt:lpstr>Профсоюз. Командировки, поездки и проч.</vt:lpstr>
      <vt:lpstr>Подотчетные лица</vt:lpstr>
      <vt:lpstr>КАССА</vt:lpstr>
      <vt:lpstr>Подотчетное лицо</vt:lpstr>
      <vt:lpstr>Подотчетное лицо</vt:lpstr>
      <vt:lpstr>Подотчетное лицо</vt:lpstr>
      <vt:lpstr>Поездки членов профсоюза </vt:lpstr>
      <vt:lpstr>ТК РФ Статья 166. Понятие служебной командировки </vt:lpstr>
      <vt:lpstr>Министерство финансов Российской Федерации: Письмо № 03-04-06/14138 от 23.04.2013 </vt:lpstr>
      <vt:lpstr>Министерство финансов Российской Федерации: Письмо № 03-04-06/14138 от 23.04.2013 </vt:lpstr>
      <vt:lpstr>Министерство финансов Российской Федерации: Письмо № 03-04-06/14138 от 23.04.2013 </vt:lpstr>
      <vt:lpstr>Министерство финансов Российской Федерации: Письмо № 03-04-06/14138 от 23.04.2013 </vt:lpstr>
      <vt:lpstr>Слайд 13</vt:lpstr>
      <vt:lpstr>НК РФ Статья 420. Объект обложения страховыми взносами</vt:lpstr>
      <vt:lpstr>НК РФ Статья 420. Объект обложения страховыми взносами</vt:lpstr>
      <vt:lpstr>НК РФ Статья 420. Объект обложения страховыми взносами</vt:lpstr>
      <vt:lpstr>НК РФ Статья 420. Объект обложения страховыми взносами</vt:lpstr>
      <vt:lpstr>Закон 135-ФЗ</vt:lpstr>
      <vt:lpstr>Закон 135-ФЗ</vt:lpstr>
      <vt:lpstr>Закон 135-ФЗ</vt:lpstr>
      <vt:lpstr>Статья 217. Доходы, не подлежащие налогообложению (освобождаемые от налогообложения) </vt:lpstr>
      <vt:lpstr>Волонтеры</vt:lpstr>
      <vt:lpstr>Волонтеры</vt:lpstr>
      <vt:lpstr>Волонтеры</vt:lpstr>
      <vt:lpstr>Волонтеры</vt:lpstr>
      <vt:lpstr>Условие</vt:lpstr>
      <vt:lpstr>Оформление волонтеров</vt:lpstr>
      <vt:lpstr>Оформление волонтеров</vt:lpstr>
      <vt:lpstr>Командировки</vt:lpstr>
      <vt:lpstr>Командировки</vt:lpstr>
      <vt:lpstr>Командировки</vt:lpstr>
      <vt:lpstr>Командировки</vt:lpstr>
      <vt:lpstr>Командировки</vt:lpstr>
      <vt:lpstr>командировка</vt:lpstr>
      <vt:lpstr>Командировка</vt:lpstr>
      <vt:lpstr>Расходы</vt:lpstr>
      <vt:lpstr>Расходы</vt:lpstr>
      <vt:lpstr>Расходы</vt:lpstr>
      <vt:lpstr>Расходы</vt:lpstr>
      <vt:lpstr>ПИСЬМО МИНИСТЕРСТВО ФИНАНСОВ РОССИЙСКОЙ ФЕДЕРАЦИИ  от 15.01.2021 г. № 03-03-06/1/1448</vt:lpstr>
      <vt:lpstr>ПИСЬМО МИНИСТЕРСТВО ФИНАНСОВ РОССИЙСКОЙ ФЕДЕРАЦИИ  от 15.01.2021 г. № 03-03-06/1/1448</vt:lpstr>
      <vt:lpstr>Риски</vt:lpstr>
      <vt:lpstr>ИТОГ</vt:lpstr>
      <vt:lpstr>Срок отчета</vt:lpstr>
      <vt:lpstr>Самозанятость</vt:lpstr>
      <vt:lpstr>Самозанятость</vt:lpstr>
      <vt:lpstr>Самозанятость</vt:lpstr>
      <vt:lpstr>Самозанятость</vt:lpstr>
      <vt:lpstr>Проверка самозанятого</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Поездки членов профсоюза</dc:title>
  <dc:creator>Екатерина Баханькова</dc:creator>
  <cp:lastModifiedBy>Екатерина Баханькова</cp:lastModifiedBy>
  <cp:revision>25</cp:revision>
  <dcterms:created xsi:type="dcterms:W3CDTF">2022-09-06T19:51:17Z</dcterms:created>
  <dcterms:modified xsi:type="dcterms:W3CDTF">2022-09-07T08:01:49Z</dcterms:modified>
</cp:coreProperties>
</file>