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7" r:id="rId3"/>
    <p:sldId id="260" r:id="rId4"/>
    <p:sldId id="261" r:id="rId5"/>
    <p:sldId id="262" r:id="rId6"/>
    <p:sldId id="265" r:id="rId7"/>
    <p:sldId id="266" r:id="rId8"/>
    <p:sldId id="333" r:id="rId9"/>
    <p:sldId id="268" r:id="rId10"/>
    <p:sldId id="308" r:id="rId11"/>
    <p:sldId id="269" r:id="rId12"/>
    <p:sldId id="309" r:id="rId13"/>
    <p:sldId id="273" r:id="rId14"/>
    <p:sldId id="310" r:id="rId15"/>
    <p:sldId id="281" r:id="rId16"/>
    <p:sldId id="272" r:id="rId17"/>
    <p:sldId id="274" r:id="rId18"/>
    <p:sldId id="311" r:id="rId19"/>
    <p:sldId id="276" r:id="rId20"/>
    <p:sldId id="312" r:id="rId21"/>
    <p:sldId id="313" r:id="rId22"/>
    <p:sldId id="279" r:id="rId23"/>
    <p:sldId id="314" r:id="rId24"/>
    <p:sldId id="315" r:id="rId25"/>
    <p:sldId id="286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324" r:id="rId34"/>
    <p:sldId id="325" r:id="rId35"/>
    <p:sldId id="326" r:id="rId36"/>
    <p:sldId id="327" r:id="rId37"/>
    <p:sldId id="328" r:id="rId38"/>
    <p:sldId id="331" r:id="rId39"/>
    <p:sldId id="332" r:id="rId4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360" autoAdjust="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40BB82-2F93-4ADA-ACB9-F9977B26A9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8637339-82F2-4F44-953F-07BFDA637F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B91695-6013-4046-96DD-AF849F890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59CF0F-34AF-4499-92BD-44FA29F35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EB4CCE-4807-4420-9944-88B081057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920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E67FE-EC4B-4477-A35A-46B57B3C5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C1FAC5-DCD8-4070-A415-454EFCE71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A41F8B-1B63-41E5-9396-4F89D4B66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AFA19D-5514-4DA2-A447-417688B3A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4B666A-F5FE-4398-9D9F-D3580DCAE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849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67BDC76-384B-49BA-8B9C-A942290AFE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FAC0565-F7FA-4F3E-B413-1DFCBD8E7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540E29-9214-4863-9ACD-127628FF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C32951-2E2F-472D-8B05-B6285D1A5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D0EA70-6C58-4028-99DD-223D76E54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221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40BB82-2F93-4ADA-ACB9-F9977B26A9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8637339-82F2-4F44-953F-07BFDA637F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B91695-6013-4046-96DD-AF849F890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59CF0F-34AF-4499-92BD-44FA29F35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EB4CCE-4807-4420-9944-88B081057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10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FD85ED-BA94-434B-BA8B-AEE5B739E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1F495F-C0B3-41DA-8C01-223FCFE76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55D713-06FE-42C5-B6B7-4CD406496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BEFD6B-BE9A-4149-9A79-68E962433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540A4D-52C1-43A4-B415-7FEA01136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770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706AE2-3196-4730-BD82-30A07D9C4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8A1F7D-81C5-4D1D-A7BB-C7BBEF173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1BFE7B-ABC0-42DA-8844-474A1F16B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7F62B1-358E-4B69-B8E2-A4AD649F6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C4BD21-A67D-4721-9D80-8F310BAB7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733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5F2078-5B2F-40F9-B4EC-BDEFCA6A9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5EA71B-CDB2-44D7-A128-57A1D43934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EF6F321-64AB-4407-8B01-62A429881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F9D658-65C1-4D73-AFE7-5ABD3DAE5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3F778C-8DB2-4B69-AF20-C6702F964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3EDC5E-F54F-439B-8543-7606FF04C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125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7F8DAA-704C-437F-994B-5EE7F687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BA504A-2B77-473A-8981-3F9478188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0640EE3-D2FF-44AB-BDAF-006AF9390F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50010C2-8F61-4AEE-8EB6-BD55C0697F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440EEF9-39B7-47F6-97A0-B898D41EAA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1283B12-CFB6-4B02-8777-A2AE71417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4DB6B70-0388-4747-8010-19FE4DC0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C88FD92-3C41-4556-9CAE-AD5930770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6630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EA7C13-C3F9-4D2E-9C08-D46CF502E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74F89-DF08-461D-83D2-68487A406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F4CD531-2AF4-4AFF-ABEF-E97AD5A21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B42C2F-5FA4-4C2B-80C8-2281113D6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7595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F6D318-10D5-4DDD-A2C1-0D2D2BC1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1826504-47A0-432B-9674-C17912568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0533DCC-27C7-4955-A8C2-BE0B0392E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133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C80162-F31A-4917-9EC3-C587854B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ED78E5-7028-4F3D-9394-075441254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CD80574-9F92-466A-BBC1-72D6C50E80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388ACF4-950F-4174-BFF0-36398311C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13DBAE5-FB9F-4E7D-BA51-43A18B36A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15D9BD-6DFA-4E57-B9FC-9B74E88A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00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FD85ED-BA94-434B-BA8B-AEE5B739E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1F495F-C0B3-41DA-8C01-223FCFE76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55D713-06FE-42C5-B6B7-4CD406496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BEFD6B-BE9A-4149-9A79-68E962433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540A4D-52C1-43A4-B415-7FEA01136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856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DC4339-1881-44D1-9AC3-06336F3E7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46E5DD5-ADB6-45E5-9FF8-9E7ED425BA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A0E90D-91E6-4DB1-A3E4-1C0A2A59D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D1BC81-768B-44C0-B872-E8C310EFD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59C393-0272-46BB-A0A4-005CF4CD2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802BD7-A6F4-4C05-BD99-536865A0D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0133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E67FE-EC4B-4477-A35A-46B57B3C5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C1FAC5-DCD8-4070-A415-454EFCE71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A41F8B-1B63-41E5-9396-4F89D4B66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AFA19D-5514-4DA2-A447-417688B3A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4B666A-F5FE-4398-9D9F-D3580DCAE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131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67BDC76-384B-49BA-8B9C-A942290AFE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FAC0565-F7FA-4F3E-B413-1DFCBD8E7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540E29-9214-4863-9ACD-127628FF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C32951-2E2F-472D-8B05-B6285D1A5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D0EA70-6C58-4028-99DD-223D76E54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42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706AE2-3196-4730-BD82-30A07D9C4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8A1F7D-81C5-4D1D-A7BB-C7BBEF173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1BFE7B-ABC0-42DA-8844-474A1F16B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7F62B1-358E-4B69-B8E2-A4AD649F6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C4BD21-A67D-4721-9D80-8F310BAB7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439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5F2078-5B2F-40F9-B4EC-BDEFCA6A9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5EA71B-CDB2-44D7-A128-57A1D43934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EF6F321-64AB-4407-8B01-62A429881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F9D658-65C1-4D73-AFE7-5ABD3DAE5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3F778C-8DB2-4B69-AF20-C6702F964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3EDC5E-F54F-439B-8543-7606FF04C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236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7F8DAA-704C-437F-994B-5EE7F687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BA504A-2B77-473A-8981-3F9478188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0640EE3-D2FF-44AB-BDAF-006AF9390F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50010C2-8F61-4AEE-8EB6-BD55C0697F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440EEF9-39B7-47F6-97A0-B898D41EAA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1283B12-CFB6-4B02-8777-A2AE71417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4DB6B70-0388-4747-8010-19FE4DC0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C88FD92-3C41-4556-9CAE-AD5930770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43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EA7C13-C3F9-4D2E-9C08-D46CF502E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74F89-DF08-461D-83D2-68487A406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F4CD531-2AF4-4AFF-ABEF-E97AD5A21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B42C2F-5FA4-4C2B-80C8-2281113D6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331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F6D318-10D5-4DDD-A2C1-0D2D2BC1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1826504-47A0-432B-9674-C17912568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0533DCC-27C7-4955-A8C2-BE0B0392E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2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C80162-F31A-4917-9EC3-C587854B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ED78E5-7028-4F3D-9394-075441254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CD80574-9F92-466A-BBC1-72D6C50E80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388ACF4-950F-4174-BFF0-36398311C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13DBAE5-FB9F-4E7D-BA51-43A18B36A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15D9BD-6DFA-4E57-B9FC-9B74E88A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773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DC4339-1881-44D1-9AC3-06336F3E7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46E5DD5-ADB6-45E5-9FF8-9E7ED425BA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A0E90D-91E6-4DB1-A3E4-1C0A2A59D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D1BC81-768B-44C0-B872-E8C310EFD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59C393-0272-46BB-A0A4-005CF4CD2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802BD7-A6F4-4C05-BD99-536865A0D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74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CA895-2EA3-45D1-BE77-688E63492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393D55-AF09-4326-A0F5-3E058EBF1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60BADD-3E05-462B-A30F-C82C2E6271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292B31-A924-4B51-BBE0-03064890B2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BDD2E6-1E0A-4E5A-9771-3D1E6FF5E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89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CA895-2EA3-45D1-BE77-688E63492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393D55-AF09-4326-A0F5-3E058EBF1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60BADD-3E05-462B-A30F-C82C2E6271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8300C-93F3-4934-A7D7-EE015ECB1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292B31-A924-4B51-BBE0-03064890B2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BDD2E6-1E0A-4E5A-9771-3D1E6FF5E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7D1CE-5BF8-4F2A-A8D4-E5616566740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97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538356E-CBF3-6089-BBA0-3DEB14247C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558" y="201335"/>
            <a:ext cx="11853644" cy="3308627"/>
          </a:xfrm>
          <a:solidFill>
            <a:srgbClr val="4BA0A9"/>
          </a:solidFill>
        </p:spPr>
        <p:txBody>
          <a:bodyPr>
            <a:normAutofit/>
          </a:bodyPr>
          <a:lstStyle/>
          <a:p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Трудовые отношения мобилизованных работников и членов их семей</a:t>
            </a:r>
            <a:br>
              <a:rPr lang="ru-RU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b="1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81CE6B91-192E-BA42-925B-0BE7F413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558" y="3509961"/>
            <a:ext cx="11853644" cy="3146703"/>
          </a:xfrm>
          <a:solidFill>
            <a:srgbClr val="4BA0A9"/>
          </a:solidFill>
          <a:ln>
            <a:solidFill>
              <a:srgbClr val="34838B"/>
            </a:solidFill>
          </a:ln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Благодир Алла Леонтьевна,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кафедры трудового права и права социального обеспечения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 имени О.Е. Кутафина (МГЮА)</a:t>
            </a:r>
          </a:p>
        </p:txBody>
      </p:sp>
    </p:spTree>
    <p:extLst>
      <p:ext uri="{BB962C8B-B14F-4D97-AF65-F5344CB8AC3E}">
        <p14:creationId xmlns:p14="http://schemas.microsoft.com/office/powerpoint/2010/main" val="2961129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809" y="1"/>
            <a:ext cx="11502736" cy="1690688"/>
          </a:xfrm>
        </p:spPr>
        <p:txBody>
          <a:bodyPr>
            <a:noAutofit/>
          </a:bodyPr>
          <a:lstStyle/>
          <a:p>
            <a:pPr algn="ctr"/>
            <a:br>
              <a:rPr lang="ru-RU" sz="3600" dirty="0"/>
            </a:b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07.10.2022 № 376-ФЗ </a:t>
            </a:r>
            <a:b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</a:t>
            </a:r>
            <a:b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Трудовой кодекс Российской Федерации» </a:t>
            </a:r>
            <a:b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809" y="1825624"/>
            <a:ext cx="11430000" cy="49596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ст. 81 ТК РФ 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внесено новое основание 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расторжения трудового договора по инициативе работодателя: 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13.1) невыход работника на работу по истечении трех месяцев после окончания прохождения им военной службы по мобилизации или военной службы по контракту, заключенному в соответствии с п. 7 ст. 38 Федерального закона от 28.03.1998 года № 53-ФЗ «О воинской обязанности и военной службе», либо после окончания действия заключенного работником контракта о добровольном содействии в выполнении задач, возложенных на Вооруженные Силы РФ. </a:t>
            </a:r>
          </a:p>
        </p:txBody>
      </p:sp>
    </p:spTree>
    <p:extLst>
      <p:ext uri="{BB962C8B-B14F-4D97-AF65-F5344CB8AC3E}">
        <p14:creationId xmlns:p14="http://schemas.microsoft.com/office/powerpoint/2010/main" val="3983267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809" y="1"/>
            <a:ext cx="11502736" cy="1690688"/>
          </a:xfrm>
        </p:spPr>
        <p:txBody>
          <a:bodyPr>
            <a:noAutofit/>
          </a:bodyPr>
          <a:lstStyle/>
          <a:p>
            <a:pPr algn="ctr"/>
            <a:br>
              <a:rPr lang="ru-RU" sz="3600" dirty="0"/>
            </a:b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07.10.2022 № 376-ФЗ </a:t>
            </a:r>
            <a:b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</a:t>
            </a:r>
            <a:b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Трудовой кодекс Российской Федерации» </a:t>
            </a:r>
            <a:br>
              <a:rPr lang="ru-RU" sz="32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809" y="1825624"/>
            <a:ext cx="11430000" cy="49596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Трудовой договор не подлежит прекращению по обстоятельствам, не зависящим от воли сторон при призыве работника на военную службу по мобилизации (п. 1 ч. 1 ст. 83 ТК РФ).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 стаж работы, дающий право на ежегодный основной оплачиваемый отпуск включается период приостановки трудового договора мобилизованного работника (ст.121 ТК РФ). </a:t>
            </a:r>
          </a:p>
          <a:p>
            <a:pPr marL="0" indent="0" algn="ctr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974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983" y="365125"/>
            <a:ext cx="11440390" cy="1325563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351.7 ТК РФ «Особенности обеспечения трудовых прав работников, призванных на военную службу по мобилизации или поступивших на военную службу по контракту либо заключивших контракт о добровольном содействии в выполнении задач, возложенных на Вооруженные Силы РФ»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773" y="1825624"/>
            <a:ext cx="11814463" cy="478299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/>
              <a:t>-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приостановление трудового договора на период мобилизации;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приостановление осуществления прав и обязанностей сторон трудового договора на период мобилизации;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определена регламентация процедуры приостановления трудового договора;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места работы и должности мобилизованного работника;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возможность для работодателя заключить с другим работником срочный трудового договор на время исполнения обязанностей отсутствующего мобилизованного работника;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период приостановления действия трудового договора в отношении работника сохраняются социально-трудовые гарантии, право на предоставление которых он получил до начала указанного периода (дополнительное страхование работника, негосударственное пенсионное обеспечение работника, улучшение социально-бытовых условий работника и членов его семьи).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2709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983" y="365125"/>
            <a:ext cx="11440390" cy="1325563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351.7 ТК РФ «Особенности обеспечения трудовых прав работников, призванных на военную службу по мобилизации или поступивших на военную службу по контракту либо заключивших контракт о добровольном содействии в выполнении задач, возложенных на Вооруженные Силы РФ»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773" y="1825624"/>
            <a:ext cx="11814463" cy="47829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приостановления действия трудового договора засчитывается в трудовой стаж работника, а также в стаж работы по специальности (за исключением случаев досрочного назначения страховой пенсии по старости).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Действие трудового договора возобновляется в день выхода работника на работу. Работник обязан предупредить работодателя о своем выходе на работу не позднее чем за три рабочих дня.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Работник в течение шести месяцев после возобновления действия трудового договора имеет право на предоставление ему ежегодного оплачиваемого отпуска в удобное для него время независимо от стажа работы у работодателя.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2770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ru-RU" sz="3600" dirty="0"/>
            </a:b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07.10.2022 № 376-ФЗ </a:t>
            </a:r>
            <a:b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</a:t>
            </a:r>
            <a:b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Трудовой кодекс Российской Федерации» 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164" y="1825625"/>
            <a:ext cx="11921836" cy="486612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на основании заявления работника издает приказ о приостановлении действия трудового договора. К заявлению работника прилагается копия повестки;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право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заключить с другим работником срочный трудового договор на время исполнения обязанностей отсутствующего мобилизованного работника;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не позднее дня приостановления действия трудового договора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 выплатить работнику заработную плату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причитающиеся ему выплаты в полном объеме за период работы, предшествующий приостановлению действия трудового договора.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Расторжение по инициативе работодателя трудового договора с работником в период приостановления действия трудового договора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исключением случаев ликвидации организации либо прекращения деятельности индивидуальным предпринимателем, а также истечения в указанный период срока действия трудового договора, если он был заключен на определенный срок. </a:t>
            </a:r>
          </a:p>
        </p:txBody>
      </p:sp>
    </p:spTree>
    <p:extLst>
      <p:ext uri="{BB962C8B-B14F-4D97-AF65-F5344CB8AC3E}">
        <p14:creationId xmlns:p14="http://schemas.microsoft.com/office/powerpoint/2010/main" val="2957062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7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ТОГО: </a:t>
            </a:r>
            <a:br>
              <a:rPr lang="ru-RU" sz="27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установлены дополнительные гарантии для работников </a:t>
            </a:r>
            <a:br>
              <a:rPr lang="ru-RU" sz="27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электроэнергетики, сфере теплоснабжения, в области промышленной безопасности, в области безопасности гидротехнических сооружений:  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2927" y="2290273"/>
            <a:ext cx="11186445" cy="434951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обучение по охране труда (в том числе инструктаж по охране труда) и проверка знания требований охраны труда в порядке, установленном ст. 219 ТК РФ,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требуются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случае прохождения работниками: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обучения по охране труда (в том числе инструктажа по охране труда)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проверки знания требований охраны труда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порядком обучения по охране труда и проверки знания требований охраны труда, установленном Правительством РФ,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рамках подготовки к аттестации и аттестации работников или подготовки и подтверждения готовности к работе.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6190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545" y="365125"/>
            <a:ext cx="11149446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19.12.2022 № 545-ФЗ </a:t>
            </a:r>
            <a:b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статьи 302 и 351.7 </a:t>
            </a:r>
            <a:b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Трудового кодекса Российской Федерации»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645" y="1825625"/>
            <a:ext cx="11856028" cy="483494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Преимущественное право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на работу по ранее занимаемой должности в течение трех месяцев после окончания прохождения военной службы у работодателя имеет: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лицо, с которым в период приостановления действия трудового договора расторгнут трудовой договор в связи с истечением срока его действия (при условии, что работник состоял в трудовых отношениях до призыва на военную службу по мобилизации, заключения контракта о прохождении военной службы либо контракта о добровольном содействии в выполнении задач, возложенных на Вооруженные Силы РФ).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отсутствия вакансии по такой должности он имеет право на другую вакантную должность или работу, соответствующую квалификации работника, а при их отсутствии на вакантную нижестоящую должность или нижеоплачиваемую работу.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работа по соответствующей должности (соответствующая работа) не должна быть противопоказана указанному лицу по состоянию здоровья. </a:t>
            </a:r>
          </a:p>
        </p:txBody>
      </p:sp>
    </p:spTree>
    <p:extLst>
      <p:ext uri="{BB962C8B-B14F-4D97-AF65-F5344CB8AC3E}">
        <p14:creationId xmlns:p14="http://schemas.microsoft.com/office/powerpoint/2010/main" val="1718471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545" y="365125"/>
            <a:ext cx="11149446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19.12.2022 № 545-ФЗ </a:t>
            </a:r>
            <a:b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статьи 302 и 351.7 </a:t>
            </a:r>
            <a:b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Трудового кодекса Российской Федерации»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645" y="1825625"/>
            <a:ext cx="11856028" cy="483494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Расторжение трудового договора с работником по инициативе работодателя по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 13.1 ч. 1 ст. 81 ТК РФ осуществляется в случае,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работник не вышел на работу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истечении трех месяцев после окончания прохождения им военной службы по мобилизации или военной службы по контракту, либо после окончания действия заключенного им контракта о добровольном содействии в выполнении задач, возложенных на Вооруженные Силы РФ.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орган исполнительной власти, с которым работник заключил соответствующий контракт, обязан информировать работодателя о дате окончания прохождения работником военной службы по контракту, заключенному в соответствии с п. 7 ст. 38 Федерального закона от 28.03.1998 г. № 53-ФЗ «О воинской обязанности и военной службе», или о дате окончания действия заключенного работником контракта о добровольном содействии в выполнении задач, возложенных на Вооруженные Силы РФ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16447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ru-RU" sz="2800" b="1" dirty="0"/>
            </a:b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15.10.2022 № 1839</a:t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постановление Правительства Российской Федерации от 12 марта 2022 г. № 353»</a:t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255" y="1825624"/>
            <a:ext cx="11876809" cy="482455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отношении прохождения дополнительного профессионального образования, касаются работников: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промышленной безопасности, опасных производственных объектов, безопасности гидротехнических сооружений, электроэнергетики и теплоснабжения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Установлено, что в случае если срок очередного прохождения дополнительного профессионального образования в области промышленной безопасности наступает в отношении работника в период приостановления в соответствии со статьей 351.7 ТК РФ действия трудового договора с ним, такой </a:t>
            </a:r>
            <a:r>
              <a:rPr lang="ru-RU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продлевается на время приостановления действия такого трудового договора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следующие 3 месяца, исчисляемые со дня его возобновления.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наступления срока очередного прохождения дополнительного профессионального образования в области промышленной безопасности в течение первых 2 месяцев со дня возобновления действия трудового договора, ранее приостановленного в соответствии со статьей 351.7 ТК РФ, наступление срока очередного прохождения дополнительного профессионального образования продлевается на 3 месяца (п. 10).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18097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ru-RU" sz="2800" b="1" dirty="0"/>
            </a:b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15.10.2022 № 1839</a:t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постановление Правительства Российской Федерации от 12 марта 2022 г. № 353»</a:t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255" y="1825624"/>
            <a:ext cx="11876809" cy="482455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это касается и подтверждения готовности к работе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электроэнергетики или сфере теплоснабжения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если срок очередного подтверждения готовности к работе наступает в отношении работника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приостановления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ст. 351.7 ТК РФ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трудового договора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ним, такой срок продлевается на время приостановления действия трудового договора и следующие 6 месяцев, исчисляемых со дня его возобновления;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наступления срока очередного подтверждения готовности к работе в течение первых 2 месяцев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возобновления действия трудового договора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ранее приостановленного в соответствии со ст. 351.7 ТК РФ, наступление срока очередного подтверждения готовности к работе продлевается на 3 месяца (п. 12).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981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B8249B9-37EB-48FE-BB20-7E92D0CBD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021" y="1170774"/>
            <a:ext cx="11096675" cy="5550701"/>
          </a:xfrm>
        </p:spPr>
        <p:txBody>
          <a:bodyPr>
            <a:normAutofit fontScale="92500" lnSpcReduction="20000"/>
          </a:bodyPr>
          <a:lstStyle/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Российская Федерация - социальное государство, политика которого направлена на создание условий, обеспечивающих достойную жизнь и свободное развитие человека. В Российской Федерации охраняются труд и здоровье людей, обеспечивается государственная поддержка семьи, материнства, отцовства и детства, инвалидов и пожилых граждан (ст. 7). 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совместном ведении РФ и субъектов РФ находится трудовое законодательство (п. «к» ст. 72).</a:t>
            </a:r>
          </a:p>
          <a:p>
            <a:pPr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Российская Федерация уважает труд граждан и обеспечивает защиту их прав (ст. 75).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indent="0" algn="just">
              <a:lnSpc>
                <a:spcPct val="150000"/>
              </a:lnSpc>
              <a:buNone/>
            </a:pPr>
            <a:endParaRPr lang="ru-RU" sz="2000" dirty="0">
              <a:latin typeface="Montserrat Medium" panose="000006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FFD758C7-5C0D-439F-B3C6-DF02379E16B1}"/>
              </a:ext>
            </a:extLst>
          </p:cNvPr>
          <p:cNvSpPr txBox="1">
            <a:spLocks/>
          </p:cNvSpPr>
          <p:nvPr/>
        </p:nvSpPr>
        <p:spPr>
          <a:xfrm>
            <a:off x="564021" y="136526"/>
            <a:ext cx="11096675" cy="9060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3300"/>
              </a:lnSpc>
            </a:pP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Российской Федерации</a:t>
            </a:r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063F6A54-883E-4CC6-89C8-660FDA576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6138" y="6356350"/>
            <a:ext cx="2743200" cy="365125"/>
          </a:xfrm>
        </p:spPr>
        <p:txBody>
          <a:bodyPr/>
          <a:lstStyle/>
          <a:p>
            <a:fld id="{A91309DC-BFFD-442A-9375-86DEE0485F27}" type="slidenum">
              <a:rPr lang="ru-RU" smtClean="0">
                <a:solidFill>
                  <a:schemeClr val="bg2">
                    <a:lumMod val="75000"/>
                  </a:schemeClr>
                </a:solidFill>
                <a:latin typeface="Montserrat Medium" panose="00000600000000000000" pitchFamily="2" charset="-52"/>
              </a:rPr>
              <a:t>2</a:t>
            </a:fld>
            <a:endParaRPr lang="ru-RU" dirty="0">
              <a:solidFill>
                <a:schemeClr val="bg2">
                  <a:lumMod val="75000"/>
                </a:schemeClr>
              </a:solidFill>
              <a:latin typeface="Montserrat Medium" panose="000006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80574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ru-RU" sz="2800" b="1" dirty="0"/>
            </a:b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15.10.2022 № 1839</a:t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постановление Правительства Российской Федерации от 12 марта 2022 г. № 353»</a:t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255" y="1825624"/>
            <a:ext cx="11876809" cy="4824557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утверждён печень разрешительных режимов, подлежащих продлению для мобилизованных работников: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аттестация экспертов по проведению государственной историко-культурной экспертизы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аттестация в области промышленной безопасности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аттестация по вопросам безопасности гидротехнических сооружений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аттестация по вопросам безопасности в сфере электроэнергетики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аттестация экспертов в области промышленной безопасности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аттестация на право выполнения работ по специальной оценке условий труда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аттестация в области оценочной деятельности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аккредитация специалистов на право осуществления медицинской деятельности и фармацевтической деятельности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сертификация медицинских работников и фармацевтических работников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аттестация медицинских и фармацевтических работников для получения квалификационной категории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аттестация сил обеспечения транспортной безопасности в области морского и внутреннего водного транспорта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5114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121" y="290557"/>
            <a:ext cx="11092442" cy="140013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гарантии для членов семьи мобилизованных</a:t>
            </a:r>
            <a:b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07.10.2022 N 376-ФЗ </a:t>
            </a:r>
            <a:b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Трудовой кодекс Российской Федерации» 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245" y="1825624"/>
            <a:ext cx="11786755" cy="484533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дополнена ст. 179 ТК РФ:</a:t>
            </a:r>
            <a:r>
              <a:rPr lang="ru-RU" sz="2800" b="1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Преимущественное право на оставление на работе при сокращении численности или штата работников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равной производительности труда и квалификации предпочтение в оставлении на работе отдается: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родителю, имеющему ребенка в возрасте до восемнадцати лет, в случае, если другой родитель призван на военную службу по мобилизации или проходит военную службу по контракту, заключенному в соответствии с п.7 ст. 38 Федерального закона от 28.03.1998 г. N 53-ФЗ «О воинской обязанности и военной службе», либо заключил контракт о добровольном содействии в выполнении задач, возложенных на Вооруженные Силы Российской Федерации.</a:t>
            </a:r>
            <a:endParaRPr lang="ru-RU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3537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1849" y="290557"/>
            <a:ext cx="11049713" cy="957129"/>
          </a:xfrm>
        </p:spPr>
        <p:txBody>
          <a:bodyPr anchor="t">
            <a:normAutofit/>
          </a:bodyPr>
          <a:lstStyle/>
          <a:p>
            <a:pPr algn="ctr"/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гарантии для членов семьи мобилизованных</a:t>
            </a:r>
            <a:b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установленные ст. 259 ТК РФ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741" y="1418602"/>
            <a:ext cx="11867260" cy="525236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</a:t>
            </a:r>
            <a:r>
              <a:rPr lang="ru-RU" u="sng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 письменного согласия </a:t>
            </a:r>
            <a:r>
              <a:rPr lang="ru-RU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аправление: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служебные командировки,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к сверхурочной работе,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в ночное время, выходные и нерабочие праздничные дни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родителя, имеющего ребенка в возрасте до четырнадцати лет, в случае, если другой родитель призван на военную службу по мобилизации или проходит военную службу по контракту, заключенному в соответствии с п. 7 ст. 38 Федерального закона от 28.03.1998 г. № 53-ФЗ «О воинской обязанности и военной службе», либо заключил контракт о добровольном содействии в выполнении задач, возложенных на Вооруженные Силы РФ</a:t>
            </a:r>
            <a:r>
              <a:rPr lang="ru-RU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он должен быть ознакомлен в письменной форме со своим правом отказаться от направления в служебную командировку, привлечения к сверхурочной работе, работе в ночное время, выходные и нерабочие праздничные дни.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8603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937" y="700755"/>
            <a:ext cx="11126625" cy="1316052"/>
          </a:xfrm>
        </p:spPr>
        <p:txBody>
          <a:bodyPr anchor="t">
            <a:normAutofit/>
          </a:bodyPr>
          <a:lstStyle/>
          <a:p>
            <a:pPr algn="ctr"/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гарантии </a:t>
            </a:r>
            <a:br>
              <a:rPr lang="ru-RU" sz="31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4937" y="2256090"/>
            <a:ext cx="10947164" cy="440632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период приостановления действия трудового договора в отношении работника сохраняются социально-трудовые гарантии (дополнительное страхование работника, негосударственное пенсионное обеспечение работника, улучшение социально-бытовых условий работника и членов его семьи), право на предоставление которых он получил до начала указанного периода.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9831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7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</a:t>
            </a:r>
            <a:r>
              <a:rPr lang="ru-RU" sz="27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924137"/>
              </p:ext>
            </p:extLst>
          </p:nvPr>
        </p:nvGraphicFramePr>
        <p:xfrm>
          <a:off x="352338" y="1803633"/>
          <a:ext cx="11534862" cy="4648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0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67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Центральный федеральный округ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79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Рязанской области от 20.10.2022 № 72-ОЗ «О дополнительных мерах социальной поддержки отдельным категориям военнослужащих и членам их семей и о внесении изменений в ст. 5 Закона Рязанской области «О регулировании отношений, связанных с оказанием бесплатной юридической помощи» (принят Постановлением Рязанской областной Думы от 19.10.2022 № 324-VII РОД)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Бесплатной юридической помощью могут воспользоваться: граждане РФ, призванные на территории Рязанской области на военную службу по мобилизации в Вооруженные Силы РФ в соответствии с Указом Президента Российской Федерации от 21 сентября 2022 года № 647 "Об объявлении частичной мобилизации в Российской Федерации", 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члены их семей с момента мобилизации гражданина, а также в течение трех лет со дня его увольнения с военной службы.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Член семьи мобилизованного – это его супруга (супруг), родители, дети, в том числе усыновленные, приемные и находящиеся под опекой (попечительством) мобилизованного гражданина или его супруги (супруга).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9188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7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</a:t>
            </a:r>
            <a:r>
              <a:rPr lang="ru-RU" sz="27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51341"/>
              </p:ext>
            </p:extLst>
          </p:nvPr>
        </p:nvGraphicFramePr>
        <p:xfrm>
          <a:off x="352338" y="1803633"/>
          <a:ext cx="11534862" cy="4648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4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0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67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Северо-Западный федеральный округ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79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Мурманской области от 16.12.2022 № 1018-ПП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"Об установлении дополнительных мер социальной поддержки гражданам, участвующим в специальной военной операции, и членам их семей и о внесении изменений в некоторые постановления Правительства Мурманской области" </a:t>
                      </a:r>
                    </a:p>
                    <a:p>
                      <a:pPr algn="just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Содействие гражданам, участвующим в специальной военной операции, и членам их семей: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 организации получения профессионального обучения и дополнительного профессионального образования;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 трудоустройстве;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 оформлении социальных выплат и мер социальной поддержки, установленных законодательством РФ и законодательством Мурманской области;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 оказании психологической помощи;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 получении правового консультирования, в том числе получении бесплатной юридической помощи в соответствии с Законом Мурманской области от 26.06.2006 N 765-01-ЗМО "О государственной системе бесплатной юридической помощи на территории Мурманской области".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3825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7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</a:t>
            </a:r>
            <a:r>
              <a:rPr lang="ru-RU" sz="27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218452"/>
              </p:ext>
            </p:extLst>
          </p:nvPr>
        </p:nvGraphicFramePr>
        <p:xfrm>
          <a:off x="402336" y="1803633"/>
          <a:ext cx="11484864" cy="4648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4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0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67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Южный федеральный округ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798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Губернатора Волгоградской обл. от 12.10.2022 N 622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(ред. от 01.06.2023)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"О дополнительных мерах социальной поддержки семей граждан, принимающих участие в специальной военной операции на территориях Донецкой Народной Республики, Луганской Народной Республики, Запорожской области, Херсонской области и Украины"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Комитету по труду и занятости населения Волгоградской области организовать работу областного центра содействия занятости и мониторинга соблюдения трудовых прав семей мобилизованных граждан, граждан, принимающих участие в специальной военной операции, граждан, погибших (умерших) при участии в специальной военной операции, на базе государственного казенного учреждения Волгоградской области Центр занятости населения города Волгограда.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4680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7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</a:t>
            </a:r>
            <a:r>
              <a:rPr lang="ru-RU" sz="27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869455"/>
              </p:ext>
            </p:extLst>
          </p:nvPr>
        </p:nvGraphicFramePr>
        <p:xfrm>
          <a:off x="360727" y="1803633"/>
          <a:ext cx="11526473" cy="4878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6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9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67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Северо-Кавказский федеральный округ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798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Ставропольского края от 28.02.2023 N 18-кз "О дополнительных социальных гарантиях участникам специальной военной операции и мерах социальной поддержки членов их семей« (принят Думой Ставропольского края 22.02.2023)</a:t>
                      </a:r>
                    </a:p>
                    <a:p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Статья 3. Дополнительные социальные гарантии участникам специальной военной операции в виде: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единовременных социальных пособий по следующим основаниям: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получение при выполнении задач в ходе специальной военной операции: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легкого увечья (ранения, травмы, контузии) - в размере 500 тыс. рублей;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тяжкого увечья (ранения, травмы, контузии) - в размере 1 млн рублей;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награждение государственной наградой Российской Федерации за участие в специальной военной операции - в размере 1 млн рублей.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предоставления льготы по уплате транспортного налога; 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предоставления единовременной денежной выплаты в размере 50 тыс. рублей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6765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7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</a:t>
            </a:r>
            <a:r>
              <a:rPr lang="ru-RU" sz="27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46705"/>
              </p:ext>
            </p:extLst>
          </p:nvPr>
        </p:nvGraphicFramePr>
        <p:xfrm>
          <a:off x="0" y="1786856"/>
          <a:ext cx="12191999" cy="5167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3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8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53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Приволжский федеральный округ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0368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Указ Губернатора Нижегородской области от 11.11.2022 N 238 (ред. от 18.01.2023)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"Об установлении дополнительных социально-трудовых гарантий для работников государственных органов Нижегородской области, призванных на военную службу по мобилизации, либо заключивших контракт в соответствии с п. 7 ст. 38 Федерального закона от 28.03.1998 г. N 53-ФЗ "О воинской обязанности и военной службе" или контракт о добровольном содействии в выполнении задач, возложенных на Вооруженные Силы Российской Федерации"</a:t>
                      </a:r>
                    </a:p>
                    <a:p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Установить на период приостановления действия трудового договора для лиц: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замещающих государственные должности Нижегородской области в органах исполнительной власти Нижегородской области, ежемесячную выплату в размере среднемесячного денежного содержания;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иных лиц, работодателем для которых является Губернатор Нижегородской области, ежемесячную выплату в размере среднемесячной заработной платы;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лиц, замещающих должности государственной гражданской службы Нижегородской области, ежемесячную выплату в размере среднемесячного денежного содержания.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Рекомендовать руководителям государственных органов и органов местного самоуправления муниципальных образований  Нижегородской области установить ежемесячную выплату в размере среднемесячного денежного содержания (среднемесячной заработной платы).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9287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7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в сфере труда для членов семей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</a:t>
            </a:r>
            <a:r>
              <a:rPr lang="ru-RU" sz="27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867606"/>
              </p:ext>
            </p:extLst>
          </p:nvPr>
        </p:nvGraphicFramePr>
        <p:xfrm>
          <a:off x="360727" y="1803633"/>
          <a:ext cx="11526473" cy="4648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6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9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67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Уральский федеральный округ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798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ЯНАО от 29.04.2020 N 524-П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(ред. от 05.09.2023)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"О реализации полномочий в области содействия занятости населения"</a:t>
                      </a:r>
                    </a:p>
                    <a:p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Супругам военнослужащих гарантируется предоставление региональной доплаты до максимальной величины пособия по безработице.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случае гибели (смерти) военнослужащего в ходе проведения специальной военной операции за членами его семьи сохраняется право на предоставление региональной доплаты.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региональной доплаты осуществляется центром занятости населения по месту жительства супругов военнослужащих.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 супругам военнослужащих относятся лица, состоящие в зарегистрированном браке с военнослужащими в соответствии с Семейным кодексом РФ, признанные безработными в установленном законодательством РФ порядке.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925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ведению федеральных органов государственной власти </a:t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сфере трудовых отношений и иных непосредственно связанных с ними отношений относится: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773" y="1825624"/>
            <a:ext cx="11932227" cy="46479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принятие обязательных для применения на всей территории РФ федеральных законов и иных нормативных правовых актов, устанавливающих:</a:t>
            </a:r>
          </a:p>
          <a:p>
            <a:pPr algn="just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обеспечиваемый государством уровень трудовых прав, свобод и гарантий работникам (включая дополнительные гарантии отдельным категориям работников); </a:t>
            </a:r>
          </a:p>
          <a:p>
            <a:pPr algn="just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заключения, изменения и расторжения трудовых договоров; </a:t>
            </a:r>
          </a:p>
          <a:p>
            <a:pPr algn="just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 правового регулирования труда отдельных категорий работников. </a:t>
            </a:r>
            <a:endParaRPr lang="ru-RU" sz="2800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57979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7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</a:t>
            </a:r>
            <a:r>
              <a:rPr lang="ru-RU" sz="27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9649"/>
              </p:ext>
            </p:extLst>
          </p:nvPr>
        </p:nvGraphicFramePr>
        <p:xfrm>
          <a:off x="360727" y="1803633"/>
          <a:ext cx="11526473" cy="4878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8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7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67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Сибирский федеральный округ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798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Указ Главы Республики Алтай, Председателя Правительства Республики Алтай от 26.09.2022 N 247-у (ред. от 29.06.2023)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"О предоставлении мер социальной поддержки отдельным категориям граждан"</a:t>
                      </a:r>
                    </a:p>
                    <a:p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Установить за счет средств республиканского бюджета Республики Алтай следующие меры социальной поддержки: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а) единовременную денежную выплату лицам, получившим увечье (ранение, травму, контузию) в ходе участия в специальной военной операции, в размере 500000 (пятьсот тысяч) рублей; 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б) единовременную денежную выплату лицам, в размере 1000000 (один миллион) рублей в равных долях каждому члену семьи погибшего;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в) денежную выплату гражданам, заключившим контракт, в размере 200000 (двести тысяч) рублей, которая предоставляется двумя платежами;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г) денежную выплату гражданам, заключившим контракт, которая рассчитывается в размере 10000 (десять тысяч) рублей за каждый полный месяц срока действия контракта и выплачивается по истечении срока действия контракта;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д) единовременную денежную выплату мобилизованным в размере 100000 (сто тысяч) рублей и другие меры социальной поддержки для членов семей.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0094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7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</a:t>
            </a:r>
            <a:r>
              <a:rPr lang="ru-RU" sz="27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уровень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698999"/>
              </p:ext>
            </p:extLst>
          </p:nvPr>
        </p:nvGraphicFramePr>
        <p:xfrm>
          <a:off x="419450" y="1803633"/>
          <a:ext cx="11467750" cy="4878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0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7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67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Дальневосточный федеральный округ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798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Еврейской автономной области от 30.11.2022 N 170-ОЗ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«Об отдельных мерах по поддержке граждан Российской Федерации, призванных на военную службу по мобилизации в Вооруженные Силы Российской Федерации, и членов их семей»</a:t>
                      </a:r>
                    </a:p>
                    <a:p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Гражданам Российской Федерации, являющимся получателями мер государственной поддержки в соответствии с законами ЕАО, призванным на военную службу по мобилизации в Вооруженные Силы РФ, продлить в </a:t>
                      </a:r>
                      <a:r>
                        <a:rPr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беззаявительном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порядке предоставление следующих мер социальной поддержки: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пособия на ребенка;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компенсации расходов по оплате жилья и коммунальных услуг;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ежемесячной денежной выплаты семьям, постоянно или временно проживающим на территории области и нуждающимся в социальной поддержке, при рождении (усыновлении) после 31 декабря 2012 года третьего ребенка или последующих детей.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Меры социальной поддержки продлеваются в </a:t>
                      </a:r>
                      <a:r>
                        <a:rPr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беззаявительном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порядке на срок их назначения, установленный в соответствии с нормативными правовыми актами области.</a:t>
                      </a:r>
                    </a:p>
                    <a:p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5010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890"/>
          </a:xfrm>
        </p:spPr>
        <p:txBody>
          <a:bodyPr anchor="t">
            <a:normAutofit fontScale="90000"/>
          </a:bodyPr>
          <a:lstStyle/>
          <a:p>
            <a:pPr algn="ctr"/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85771"/>
              </p:ext>
            </p:extLst>
          </p:nvPr>
        </p:nvGraphicFramePr>
        <p:xfrm>
          <a:off x="576072" y="949900"/>
          <a:ext cx="11311128" cy="5761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7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43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758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/>
                        <a:t>Региональный уровень</a:t>
                      </a:r>
                    </a:p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3713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Отраслевое Соглашение между Свердловской областной организацией Горно-металлургического профсоюза России, Региональным объединением работодателей "Свердловский областной союз промышленников и предпринимателей" и Министерством промышленности и науки Свердловской области на 2023 - 2025 годы (по горно-металлургическому комплексу Свердловской области)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(утв. Свердловской областной организацией Горно-металлургического профсоюза России, Министерством промышленности и науки Свердловской области, СОСПП 02.12.2022)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(ред. от 02.06.2023)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(Зарегистрировано в Департаменте по труду и занятости населения Свердловской обл. 26.12.2022 N 8-О)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Стороны совместно: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осуществляют комплекс мер, предусматривающих предоставление работникам льгот, гарантий и материальной поддержки дополнительно к установленным законодательством;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проводят комплекс мероприятий по обеспечению соблюдения трудовых прав мобилизованных граждан в соответствии с действующим законодательством;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могут предусматривать в коллективных договорах или локальных нормативных актах дополнительные социально-трудовые гарантии для работников предприятий, призванных на военную службу по мобилизации, а также членов их семей.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AEDD95D-2839-4B84-9D02-D4C80FAA8C2E}"/>
              </a:ext>
            </a:extLst>
          </p:cNvPr>
          <p:cNvSpPr txBox="1"/>
          <p:nvPr/>
        </p:nvSpPr>
        <p:spPr>
          <a:xfrm>
            <a:off x="1442906" y="365125"/>
            <a:ext cx="1001645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Соглашения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социально-трудовым вопросам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058800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890"/>
          </a:xfrm>
        </p:spPr>
        <p:txBody>
          <a:bodyPr anchor="t">
            <a:normAutofit fontScale="90000"/>
          </a:bodyPr>
          <a:lstStyle/>
          <a:p>
            <a:pPr algn="ctr"/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998440"/>
              </p:ext>
            </p:extLst>
          </p:nvPr>
        </p:nvGraphicFramePr>
        <p:xfrm>
          <a:off x="293614" y="658281"/>
          <a:ext cx="11761365" cy="627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1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9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025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/>
                        <a:t>Отраслевой уровень</a:t>
                      </a:r>
                    </a:p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2454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Федеральное отраслевое тарифное соглашение в жилищно-коммунальном хозяйстве Российской Федерации на 2023 - 2025 годы"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(утв. Общероссийским отраслевым объединением работодателей сферы жизнеобеспечения, Общероссийским профсоюзом работников жизнеобеспечения 12.05.2022)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(ред. от 05.12.2022) 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п. 6.1.14 введен Дополнительным соглашением, утв. Общероссийским отраслевым объединением работодателей сферы жизнеобеспечения, Общероссийским профсоюзом работников жизнеобеспечения 05.12.2022)</a:t>
                      </a:r>
                    </a:p>
                    <a:p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6.1.14. С целью социальной поддержки мобилизованных работников предусматривается выплата единовременной материальной помощи и иные выплаты работникам и (или) их семьям в случаях, предусмотренные настоящим дополнительным соглашением, коллективным договором или локальным нормативным актом работодателя.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Работодатели могут выплачивать следующие выплаты: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единовременную выплату (размер и порядок выплаты определяется в </a:t>
                      </a:r>
                      <a:r>
                        <a:rPr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колдоговоре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или локальным нормативным актом работодателя);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фиксированную ежемесячную выплату (размер и порядок выплаты определяется в </a:t>
                      </a:r>
                      <a:r>
                        <a:rPr lang="ru-RU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колдоговоре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или ЛНА работодателя) на период 3 (три) месяца или до момента окончания срока военной службы в Вооруженных Силах РФ по мобилизации (в зависимости от того, какой срок наступит раньше).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Основанием единовременной и фиксированной ежемесячной выплат является приказ работодателя о приостановлении действия трудового договора, изданный в связи с призывом работника на военную службу по мобилизации.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AEDD95D-2839-4B84-9D02-D4C80FAA8C2E}"/>
              </a:ext>
            </a:extLst>
          </p:cNvPr>
          <p:cNvSpPr txBox="1"/>
          <p:nvPr/>
        </p:nvSpPr>
        <p:spPr>
          <a:xfrm>
            <a:off x="1258350" y="107011"/>
            <a:ext cx="102010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Соглашения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социально-трудовым вопросам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1267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890"/>
          </a:xfrm>
        </p:spPr>
        <p:txBody>
          <a:bodyPr anchor="t">
            <a:normAutofit fontScale="90000"/>
          </a:bodyPr>
          <a:lstStyle/>
          <a:p>
            <a:pPr algn="ctr"/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082877"/>
              </p:ext>
            </p:extLst>
          </p:nvPr>
        </p:nvGraphicFramePr>
        <p:xfrm>
          <a:off x="293614" y="658281"/>
          <a:ext cx="11761365" cy="6113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1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9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025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/>
                        <a:t>Отраслевой уровень</a:t>
                      </a:r>
                    </a:p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2454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Отраслевое соглашение по дорожному хозяйству Российской Федерации на 2023 - 2025 годы"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(утв. Общероссийским профсоюзом работников автомобильного транспорта и дорожного хозяйства, Росавтодором, Российской ассоциацией территориальных органов управления автомобильными дорогами "РАДОР", Общероссийским отраслевым объединением работодателей в дорожном хозяйстве "АСПОР" 02.12.2022) (ред. от 17.02.2023)</a:t>
                      </a:r>
                    </a:p>
                    <a:p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повышения уровня социальной защищенности работников в соглашениях и коллективных договорах организаций может предусматриваться: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23) меры поддержки членов семей работников, мобилизованных в рамках проводимой в соответствии с Указом Президента Российской Федерации от 21 сентября 2022 г. N 647 частичной мобилизации в Российской Федерации, в части осуществления выплат за счет средств организаций - работодателей (при наличии средств):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единовременной материальной помощи семье призванного работника;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организацию профессионального обучения (получения дополнительного профессионального образования) супруги и детей трудоспособного возраста призванного работника;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посещение детсадов и занятий в кружках и секциях в школах детям призванных работников;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завтраков и обедов учащимся в государственных и муниципальных школах детям призванных работников;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другие меры.</a:t>
                      </a:r>
                    </a:p>
                    <a:p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AEDD95D-2839-4B84-9D02-D4C80FAA8C2E}"/>
              </a:ext>
            </a:extLst>
          </p:cNvPr>
          <p:cNvSpPr txBox="1"/>
          <p:nvPr/>
        </p:nvSpPr>
        <p:spPr>
          <a:xfrm>
            <a:off x="1258350" y="107011"/>
            <a:ext cx="102010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Соглашения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социально-трудовым вопросам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57671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890"/>
          </a:xfrm>
        </p:spPr>
        <p:txBody>
          <a:bodyPr anchor="t">
            <a:normAutofit fontScale="90000"/>
          </a:bodyPr>
          <a:lstStyle/>
          <a:p>
            <a:pPr algn="ctr"/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921850"/>
              </p:ext>
            </p:extLst>
          </p:nvPr>
        </p:nvGraphicFramePr>
        <p:xfrm>
          <a:off x="0" y="658281"/>
          <a:ext cx="12192000" cy="655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5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26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50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/>
                        <a:t>Территориальный уровень</a:t>
                      </a:r>
                    </a:p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2454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Можайское территориальное трехстороннее соглашение между администрацией Можайского городского округа, Координационным советом профсоюзов Можайского городского округа и территориальным объединением работодателей "Совет директоров Можайского городского округа" на 2023-2025 годы"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(Заключено в г. Можайске 19.01.2023)</a:t>
                      </a: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(Зарегистрировано в Министерстве социального развития МО 30.01.2023 N 0090/2023С)</a:t>
                      </a:r>
                    </a:p>
                    <a:p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Стороны признают необходимым совместные усилия, направленные на оказание помощи мобилизованным и членам их семей.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этих целях: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2.1. Стороны совместно: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2.1.1. Содействуют реализации постановления Правительства РФ от 22.09.2022 г. N 1677 "О внесении изменений в особенности правового регулирования трудовых отношений и иных непосредственно связанных с ними отношений в 2022 и 2023 годах", письма Минтруда России N 14-6/10/В-13042 от 27 сентября 2022 г.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2.1.2. Оказывают помощь мобилизованным и членам их семей.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 Администрация: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2.2.1. Взаимодействует с семьями мобилизованных граждан по вопросам оказания психологической, консультационной и иной социальной помощи.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2.3.2. Осуществляют контроль за соблюдением работодателями трудового законодательства, уделяя особое внимание работникам, призванным на военную службу по мобилизации и членам их семей.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Выходят с инициативой по привлечению к административной и иной ответственности должностных лиц, допускающих нарушение трудовых прав работников.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2.4.9. Обеспечивают сохранение рабочих мест за мобилизованными гражданами и членами их семей.</a:t>
                      </a:r>
                    </a:p>
                    <a:p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AEDD95D-2839-4B84-9D02-D4C80FAA8C2E}"/>
              </a:ext>
            </a:extLst>
          </p:cNvPr>
          <p:cNvSpPr txBox="1"/>
          <p:nvPr/>
        </p:nvSpPr>
        <p:spPr>
          <a:xfrm>
            <a:off x="1258350" y="107011"/>
            <a:ext cx="102010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Соглашения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социально-трудовым вопросам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960080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890"/>
          </a:xfrm>
        </p:spPr>
        <p:txBody>
          <a:bodyPr anchor="t">
            <a:normAutofit fontScale="90000"/>
          </a:bodyPr>
          <a:lstStyle/>
          <a:p>
            <a:pPr algn="ctr"/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502294"/>
              </p:ext>
            </p:extLst>
          </p:nvPr>
        </p:nvGraphicFramePr>
        <p:xfrm>
          <a:off x="293614" y="658281"/>
          <a:ext cx="11761365" cy="6113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1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99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025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/>
                        <a:t>Территориальный уровень</a:t>
                      </a:r>
                    </a:p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24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Архангельское городское трехстороннее соглашение между объединениями профсоюзных организаций, объединениями (союзами) работодателей и Администрацией городского округа "Город Архангельск" по регулированию социально-трудовых отношений на 2023 - 2025 годы"</a:t>
                      </a:r>
                    </a:p>
                    <a:p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Социальная защита работников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6.2. Проводят работу, направленную на неукоснительное соблюдение гарантий, компенсаций и льгот, положенных работникам, призванным на военную службу по мобилизации согласно Указу Президента РФ от 21 сентября 2022 N 647 "Об объявлении частичной мобилизации в Российской Федерации".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Работодатели: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6.10. Вправе осуществлять социальную поддержку: пенсионерам и инвалидам, ранее работавшим в организации; семьям мобилизованных работников участников СВО.</a:t>
                      </a:r>
                    </a:p>
                    <a:p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AEDD95D-2839-4B84-9D02-D4C80FAA8C2E}"/>
              </a:ext>
            </a:extLst>
          </p:cNvPr>
          <p:cNvSpPr txBox="1"/>
          <p:nvPr/>
        </p:nvSpPr>
        <p:spPr>
          <a:xfrm>
            <a:off x="1258350" y="107011"/>
            <a:ext cx="102010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Соглашения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социально-трудовым вопросам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857386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027" y="195583"/>
            <a:ext cx="11203536" cy="1821224"/>
          </a:xfrm>
        </p:spPr>
        <p:txBody>
          <a:bodyPr anchor="t"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 Правительства РФ от 31.12.2022 N 2571 (ред. от 08.06.2023) </a:t>
            </a:r>
            <a:br>
              <a:rPr lang="ru-RU" sz="20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«Об особенностях применения трудового законодательства Российской Федерации, иных нормативных правовых актов, содержащих нормы трудового права, </a:t>
            </a:r>
            <a:br>
              <a:rPr lang="ru-RU" sz="20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территориях Донецкой Народной Республики, Луганской Народной Республики, Запорожской области и Херсонской области»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4937" y="2256090"/>
            <a:ext cx="10947164" cy="440632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Работникам, мобилизованным в вооруженные силы, а также другие воинские формирования и органы, специальные формирования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Донецкой Народной Республики,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Луганской Народной Республики,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Запорожской области и Херсонской области,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нормативными правовыми актами Донецкой Народной Республики, Луганской Народной Республики, Запорожской области и Херсонской области,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действовавшими по состоянию на 30 сентября 2022 г. на указанных территориях, могут быть сохранены рабочие места и до 1 июля 2023 г. - </a:t>
            </a:r>
            <a:r>
              <a:rPr lang="ru-RU" sz="2400" u="sng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заработная плата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9741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94" y="195583"/>
            <a:ext cx="11869271" cy="1821224"/>
          </a:xfrm>
        </p:spPr>
        <p:txBody>
          <a:bodyPr anchor="ctr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Федерального закона N 441036-8 </a:t>
            </a:r>
            <a:br>
              <a:rPr lang="ru-RU" sz="24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внесении изменений в статью 261 Трудового кодекса Российской Федерации»</a:t>
            </a:r>
            <a:br>
              <a:rPr lang="ru-RU" sz="24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(ред., внесенная в ГД ФС РФ, текст по состоянию на 14.09.2023)</a:t>
            </a:r>
            <a:br>
              <a:rPr lang="ru-RU" sz="2400" b="1" kern="10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внесен депутатом Государственной Думы И.А. Антропенко, </a:t>
            </a:r>
            <a:br>
              <a:rPr lang="ru-RU" sz="24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сенатором Российской Федерации Д.С. Перминовым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447" y="2088776"/>
            <a:ext cx="11287654" cy="457364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 на повышение уровня социальной защиты лиц,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участвующих в СВО и членов их семей</a:t>
            </a:r>
          </a:p>
          <a:p>
            <a:pPr indent="342900" algn="just">
              <a:lnSpc>
                <a:spcPct val="100000"/>
              </a:lnSpc>
              <a:spcBef>
                <a:spcPts val="0"/>
              </a:spcBef>
            </a:pPr>
            <a:r>
              <a:rPr lang="ru-RU" sz="2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расширяется перечень мер социальной поддержки жен погибших (умерших) ветеранов боевых действий, не вступивших в повторный брак. </a:t>
            </a:r>
          </a:p>
          <a:p>
            <a:pPr indent="342900" algn="just">
              <a:lnSpc>
                <a:spcPct val="100000"/>
              </a:lnSpc>
              <a:spcBef>
                <a:spcPts val="0"/>
              </a:spcBef>
            </a:pPr>
            <a:r>
              <a:rPr lang="ru-RU" sz="2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случае принятия федерального закона трудовые права жен ветеранов боевых действий в течение 1 года с момента гибели ветерана боевых действий будут защищены аналогично правам женщин, имеющим ребенка в возрасте до трех лет, одиноких матерей, воспитывающим ребенка-инвалида в возрасте до восемнадцати лет и ряда других категорий.</a:t>
            </a:r>
            <a:endParaRPr lang="ru-RU" sz="2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0000"/>
              </a:lnSpc>
              <a:spcBef>
                <a:spcPts val="0"/>
              </a:spcBef>
            </a:pPr>
            <a:r>
              <a:rPr lang="ru-RU" sz="2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Предполагается, что в случае гибели или смерти в результате военной травмы ветерана боевых действий, супруга такого ветерана будет защищена от увольнения. </a:t>
            </a:r>
          </a:p>
          <a:p>
            <a:pPr indent="342900" algn="just">
              <a:lnSpc>
                <a:spcPct val="100000"/>
              </a:lnSpc>
              <a:spcBef>
                <a:spcPts val="0"/>
              </a:spcBef>
            </a:pPr>
            <a:r>
              <a:rPr lang="ru-RU" sz="2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Работодатель не сможет расторгнуть с ней трудовой договор за исключением ряда случаев.</a:t>
            </a:r>
            <a:endParaRPr lang="ru-RU" sz="2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94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509" y="197427"/>
            <a:ext cx="11430000" cy="1493261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13.07.2015 № 233-ФЗ «О внесении изменений в Федеральный закон "Об общих принципах организации законодательных (представительных) и исполнительных органов государственной власти субъектов Российской Федерации" и отдельные законодательные акты Российской Федерации и признании утратившими силу отдельных положений законодательных актов Российской Федерации"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изм. и доп., вступ. в силу с 01.01.2023) </a:t>
            </a:r>
            <a:endParaRPr lang="ru-RU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1825625"/>
            <a:ext cx="11585864" cy="483494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 изменения в ст. 6 ТК РФ:</a:t>
            </a:r>
          </a:p>
          <a:p>
            <a:pPr marL="0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федеральных органов исполнительной власти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трудовых отношений и иных непосредственно связанных с ними отношений, предусмотренные ТК РФ, могут передаваться для осуществления органам исполнительной власти субъектов Российской Федерации постановлениями Правительства Российской Федерации.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6115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237" y="365125"/>
            <a:ext cx="11090564" cy="1472819"/>
          </a:xfrm>
        </p:spPr>
        <p:txBody>
          <a:bodyPr anchor="t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Стратегия национальной безопасности </a:t>
            </a:r>
            <a:b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Российской Федерации</a:t>
            </a:r>
            <a:b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b="1" kern="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 Президента РФ от 02.07.2021 N 400</a:t>
            </a:r>
            <a:br>
              <a:rPr lang="ru-RU" sz="3200" b="1" kern="100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237" y="2084831"/>
            <a:ext cx="11665527" cy="45965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олько гармоничное сочетание сильной державы и благополучия человека обеспечит формирование справедливого общества и процветание России. Для этого необходимы согласованные действия по реализации стратегических национальных приоритетов Российской Федерации, направленные на нейтрализацию внешних и внутренних угроз и создание условий для достижения национальных целей развития.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600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BA860EE-A9EB-FA98-2E37-7CF154785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</a:t>
            </a:r>
            <a:br>
              <a:rPr lang="ru-RU" sz="2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уровень</a:t>
            </a:r>
            <a:endParaRPr lang="ru-RU" sz="2600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B3B7F305-2DFC-44BE-1066-70B31B2D86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6" y="1681162"/>
            <a:ext cx="5160962" cy="1566239"/>
          </a:xfrm>
        </p:spPr>
        <p:txBody>
          <a:bodyPr anchor="t">
            <a:normAutofit fontScale="250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30.09.2022 № 1725 "Об утверждении Правил предоставления права на получение отсрочки от призыва на военную службу по мобилизации гражданам Российской Федерации, работающим в организациях оборонно-промышленного комплекса" </a:t>
            </a:r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BED4974-3FA0-D59A-C181-E1B144FCA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6862" y="1862982"/>
            <a:ext cx="5610714" cy="1042587"/>
          </a:xfrm>
        </p:spPr>
        <p:txBody>
          <a:bodyPr anchor="t">
            <a:normAutofit fontScale="250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от 21.09.2022 № 647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объявлении частичной мобилизации в Российской Федерации" </a:t>
            </a:r>
          </a:p>
          <a:p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B2EF0AB-C7AA-DB7A-C4B4-8D0E6A00F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861" y="2510632"/>
            <a:ext cx="5610714" cy="36845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21 сентября 2022 г. в РФ объявлена частичная мобилизация.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отсрочку от призыва на военную службу по мобилизации (на период работы в этих организациях) предоставлено для граждан РФ, работающим в организациях оборонно-промышленного комплекса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39B8C7C7-A888-1564-9562-CD10A2B611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6" y="3324313"/>
            <a:ext cx="5160961" cy="286534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граждан РФ, которым предоставляется право на отсрочку: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b="0" kern="1200" dirty="0">
                <a:solidFill>
                  <a:schemeClr val="dk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руководители, специалисты и рабочие, работающие в организациях и участвующие в выполнении заданий государственного оборонного заказа.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977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BA860EE-A9EB-FA98-2E37-7CF154785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</a:t>
            </a:r>
            <a:br>
              <a:rPr lang="ru-RU" sz="26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уровень</a:t>
            </a:r>
            <a:endParaRPr lang="ru-RU" sz="2600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B3B7F305-2DFC-44BE-1066-70B31B2D86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47822" y="2139696"/>
            <a:ext cx="5807565" cy="3803904"/>
          </a:xfrm>
        </p:spPr>
        <p:txBody>
          <a:bodyPr anchor="t"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6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Категория: Споры в области обороны, воинской обязанности и военной службы.</a:t>
            </a:r>
            <a:endParaRPr lang="ru-RU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6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Требования заявителя: О признании незаконным решения призывной комиссии по мобилизации.</a:t>
            </a:r>
            <a:endParaRPr lang="ru-RU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6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Обстоятельства: Доказано, что заявитель, работающий в организации оборонно-промышленного комплекса, выполняющей задание государственного оборонного заказа, имеет право на отсрочку от призыва на военную службу по мобилизации.</a:t>
            </a:r>
            <a:endParaRPr lang="ru-RU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6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Решение: Удовлетворено.</a:t>
            </a:r>
            <a:endParaRPr lang="ru-RU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BED4974-3FA0-D59A-C181-E1B144FCA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6861" y="2139696"/>
            <a:ext cx="5160961" cy="3602736"/>
          </a:xfrm>
        </p:spPr>
        <p:txBody>
          <a:bodyPr anchor="t"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6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Кассационное определение Второго кассационного суда общей юрисдикции от 09.08.2023 N 88а-18918/2023</a:t>
            </a:r>
            <a:endParaRPr lang="ru-RU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B2EF0AB-C7AA-DB7A-C4B4-8D0E6A00F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861" y="2510632"/>
            <a:ext cx="5610714" cy="36845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77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982" y="72737"/>
            <a:ext cx="11222182" cy="1617952"/>
          </a:xfrm>
        </p:spPr>
        <p:txBody>
          <a:bodyPr>
            <a:noAutofit/>
          </a:bodyPr>
          <a:lstStyle/>
          <a:p>
            <a:pPr algn="ctr"/>
            <a:br>
              <a:rPr lang="ru-RU" sz="2800" dirty="0"/>
            </a:b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</a:t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уровень </a:t>
            </a:r>
            <a:r>
              <a:rPr lang="ru-RU" sz="2800" b="1" dirty="0"/>
              <a:t>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7469" y="2179177"/>
            <a:ext cx="11665203" cy="448139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 kern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закон от 28.03.1998 N 53-ФЗ (ред. от 04.08.2023) "О воинской обязанности и военной службе"</a:t>
            </a:r>
            <a:endParaRPr lang="ru-RU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категории лиц, подлещах частичной мобилизации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341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982" y="72737"/>
            <a:ext cx="11222182" cy="1617952"/>
          </a:xfrm>
        </p:spPr>
        <p:txBody>
          <a:bodyPr>
            <a:noAutofit/>
          </a:bodyPr>
          <a:lstStyle/>
          <a:p>
            <a:pPr algn="ctr"/>
            <a:br>
              <a:rPr lang="ru-RU" sz="2800" dirty="0"/>
            </a:b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22.09.2022 № 1677 </a:t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внесении изменений в особенности правового регулирования трудовых отношений и иных непосредственно связанных с ними отношений в 2022 и 2023 годах» </a:t>
            </a:r>
            <a:b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2117" y="1825625"/>
            <a:ext cx="11710555" cy="483494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гражданами РФ, призванными на военную службу по мобилизации в Вооружённые Силы РФ в целях обеспечения социально-трудовых гарантий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действие трудовых договоров и служебных контрактов, заключенных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приостанавливается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при этом прекращение трудовых договоров и служебных контрактов по обстоятельствам не зависящим от воли сторон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(п. 1 ч. 1 ст. 83 ТК РФ и п. 1 ч. 1 ст. 39 Федерального закона «О государственной гражданской службе Российской Федерации».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уволить мобилизованного работника нельзя, работодатель должен сохранить рабочее место за мобилизованным работником. Действие трудовых договоров и служебных контрактов с такими гражданами приостанавливается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548832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4406</TotalTime>
  <Words>5200</Words>
  <Application>Microsoft Office PowerPoint</Application>
  <PresentationFormat>Широкоэкранный</PresentationFormat>
  <Paragraphs>267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38</vt:i4>
      </vt:variant>
    </vt:vector>
  </HeadingPairs>
  <TitlesOfParts>
    <vt:vector size="46" baseType="lpstr">
      <vt:lpstr>Arial</vt:lpstr>
      <vt:lpstr>Calibri</vt:lpstr>
      <vt:lpstr>Calibri Light</vt:lpstr>
      <vt:lpstr>Montserrat Medium</vt:lpstr>
      <vt:lpstr>Times New Roman</vt:lpstr>
      <vt:lpstr>Wingdings</vt:lpstr>
      <vt:lpstr>1_Тема Office</vt:lpstr>
      <vt:lpstr>2_Тема Office</vt:lpstr>
      <vt:lpstr>Трудовые отношения мобилизованных работников и членов их семей </vt:lpstr>
      <vt:lpstr>Презентация PowerPoint</vt:lpstr>
      <vt:lpstr>К ведению федеральных органов государственной власти  в сфере трудовых отношений и иных непосредственно связанных с ними отношений относится:</vt:lpstr>
      <vt:lpstr>Федеральный закон от 13.07.2015 № 233-ФЗ «О внесении изменений в Федеральный закон "Об общих принципах организации законодательных (представительных) и исполнительных органов государственной власти субъектов Российской Федерации" и отдельные законодательные акты Российской Федерации и признании утратившими силу отдельных положений законодательных актов Российской Федерации" (с изм. и доп., вступ. в силу с 01.01.2023) </vt:lpstr>
      <vt:lpstr>Стратегия национальной безопасности  Российской Федерации Указ Президента РФ от 02.07.2021 N 400 </vt:lpstr>
      <vt:lpstr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федеральный уровень</vt:lpstr>
      <vt:lpstr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федеральный уровень</vt:lpstr>
      <vt:lpstr> 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федеральный уровень   </vt:lpstr>
      <vt:lpstr> Постановление Правительства РФ от 22.09.2022 № 1677  «О внесении изменений в особенности правового регулирования трудовых отношений и иных непосредственно связанных с ними отношений в 2022 и 2023 годах»  </vt:lpstr>
      <vt:lpstr> Федеральный закон от 07.10.2022 № 376-ФЗ  «О внесении изменений  в Трудовой кодекс Российской Федерации»  </vt:lpstr>
      <vt:lpstr> Федеральный закон от 07.10.2022 № 376-ФЗ  «О внесении изменений  в Трудовой кодекс Российской Федерации»  </vt:lpstr>
      <vt:lpstr>Статья 351.7 ТК РФ «Особенности обеспечения трудовых прав работников, призванных на военную службу по мобилизации или поступивших на военную службу по контракту либо заключивших контракт о добровольном содействии в выполнении задач, возложенных на Вооруженные Силы РФ»</vt:lpstr>
      <vt:lpstr>Статья 351.7 ТК РФ «Особенности обеспечения трудовых прав работников, призванных на военную службу по мобилизации или поступивших на военную службу по контракту либо заключивших контракт о добровольном содействии в выполнении задач, возложенных на Вооруженные Силы РФ»</vt:lpstr>
      <vt:lpstr> Федеральный закон от 07.10.2022 № 376-ФЗ  «О внесении изменений  в Трудовой кодекс Российской Федерации»  </vt:lpstr>
      <vt:lpstr>КРОМЕ ТОГО:  установлены дополнительные гарантии для работников  в сфере электроэнергетики, сфере теплоснабжения, в области промышленной безопасности, в области безопасности гидротехнических сооружений:   </vt:lpstr>
      <vt:lpstr>Федеральный закон от 19.12.2022 № 545-ФЗ  «О внесении изменений в статьи 302 и 351.7  Трудового кодекса Российской Федерации» </vt:lpstr>
      <vt:lpstr>Федеральный закон от 19.12.2022 № 545-ФЗ  «О внесении изменений в статьи 302 и 351.7  Трудового кодекса Российской Федерации» </vt:lpstr>
      <vt:lpstr> Постановление Правительства РФ от 15.10.2022 № 1839 «О внесении изменений в постановление Правительства Российской Федерации от 12 марта 2022 г. № 353» </vt:lpstr>
      <vt:lpstr> Постановление Правительства РФ от 15.10.2022 № 1839 «О внесении изменений в постановление Правительства Российской Федерации от 12 марта 2022 г. № 353» </vt:lpstr>
      <vt:lpstr> Постановление Правительства РФ от 15.10.2022 № 1839 «О внесении изменений в постановление Правительства Российской Федерации от 12 марта 2022 г. № 353» </vt:lpstr>
      <vt:lpstr>Трудовые гарантии для членов семьи мобилизованных Федеральный закон от 07.10.2022 N 376-ФЗ  «О внесении изменений в Трудовой кодекс Российской Федерации»  </vt:lpstr>
      <vt:lpstr>Трудовые гарантии для членов семьи мобилизованных установленные ст. 259 ТК РФ</vt:lpstr>
      <vt:lpstr>Дополнительные гарантии  </vt:lpstr>
      <vt:lpstr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региональный уровень </vt:lpstr>
      <vt:lpstr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региональный уровень </vt:lpstr>
      <vt:lpstr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региональный уровень </vt:lpstr>
      <vt:lpstr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региональный уровень </vt:lpstr>
      <vt:lpstr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региональный уровень </vt:lpstr>
      <vt:lpstr>Гарантии в сфере труда для членов семей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региональный уровень </vt:lpstr>
      <vt:lpstr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региональный уровень </vt:lpstr>
      <vt:lpstr>Гарантии в сфере труда для мобилизованных работников, либо заключивших контракт о добровольном содействии в выполнении задач, возложенных на Вооружённые Силы РФ и членов их семей: региональный уровень </vt:lpstr>
      <vt:lpstr> </vt:lpstr>
      <vt:lpstr> </vt:lpstr>
      <vt:lpstr> </vt:lpstr>
      <vt:lpstr> </vt:lpstr>
      <vt:lpstr> </vt:lpstr>
      <vt:lpstr>Постановление Правительства РФ от 31.12.2022 N 2571 (ред. от 08.06.2023)  «Об особенностях применения трудового законодательства Российской Федерации, иных нормативных правовых актов, содержащих нормы трудового права,  на территориях Донецкой Народной Республики, Луганской Народной Республики, Запорожской области и Херсонской области»</vt:lpstr>
      <vt:lpstr>Проект Федерального закона N 441036-8  «О внесении изменений в статью 261 Трудового кодекса Российской Федерации» (ред., внесенная в ГД ФС РФ, текст по состоянию на 14.09.2023) внесен депутатом Государственной Думы И.А. Антропенко,  сенатором Российской Федерации Д.С. Перминовым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Колабаева Анна Александровна</cp:lastModifiedBy>
  <cp:revision>64</cp:revision>
  <dcterms:created xsi:type="dcterms:W3CDTF">2023-03-19T09:50:16Z</dcterms:created>
  <dcterms:modified xsi:type="dcterms:W3CDTF">2023-10-13T08:45:54Z</dcterms:modified>
</cp:coreProperties>
</file>